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7010400" cy="92964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6" autoAdjust="0"/>
    <p:restoredTop sz="94660"/>
  </p:normalViewPr>
  <p:slideViewPr>
    <p:cSldViewPr snapToGrid="0">
      <p:cViewPr>
        <p:scale>
          <a:sx n="25" d="100"/>
          <a:sy n="25" d="100"/>
        </p:scale>
        <p:origin x="1002" y="1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F3-40A2-B1AA-EB8F5D3766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F3-40A2-B1AA-EB8F5D3766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F3-40A2-B1AA-EB8F5D3766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F3-40A2-B1AA-EB8F5D3766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F3-40A2-B1AA-EB8F5D3766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F3-40A2-B1AA-EB8F5D376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973376"/>
        <c:axId val="181974912"/>
      </c:lineChart>
      <c:catAx>
        <c:axId val="18197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74912"/>
        <c:crosses val="autoZero"/>
        <c:auto val="1"/>
        <c:lblAlgn val="ctr"/>
        <c:lblOffset val="100"/>
        <c:noMultiLvlLbl val="0"/>
      </c:catAx>
      <c:valAx>
        <c:axId val="18197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7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F474A-345E-4991-BA2C-751411FE070B}" type="doc">
      <dgm:prSet loTypeId="urn:microsoft.com/office/officeart/2005/8/layout/cycle5" loCatId="cycle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C8657D-6D25-43B4-9BCC-3503C56381C1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PLANEJAR</a:t>
          </a:r>
        </a:p>
        <a:p>
          <a:r>
            <a:rPr lang="en-US" sz="2200" b="1" dirty="0">
              <a:solidFill>
                <a:schemeClr val="tx1"/>
              </a:solidFill>
            </a:rPr>
            <a:t>Garantir a qualidade das operações</a:t>
          </a:r>
        </a:p>
        <a:p>
          <a:r>
            <a:rPr lang="en-US" sz="2200" dirty="0">
              <a:solidFill>
                <a:schemeClr val="tx1"/>
              </a:solidFill>
            </a:rPr>
            <a:t>- Planejamento do monitoramento</a:t>
          </a:r>
        </a:p>
        <a:p>
          <a:r>
            <a:rPr lang="en-US" sz="2200" dirty="0">
              <a:solidFill>
                <a:schemeClr val="tx1"/>
              </a:solidFill>
            </a:rPr>
            <a:t>- Lista dos locais de teste</a:t>
          </a:r>
        </a:p>
        <a:p>
          <a:r>
            <a:rPr lang="en-US" sz="2200" dirty="0">
              <a:solidFill>
                <a:schemeClr val="tx1"/>
              </a:solidFill>
            </a:rPr>
            <a:t>Manter a qualidade das operações</a:t>
          </a:r>
        </a:p>
        <a:p>
          <a:r>
            <a:rPr lang="en-US" sz="2200" dirty="0">
              <a:solidFill>
                <a:schemeClr val="tx1"/>
              </a:solidFill>
            </a:rPr>
            <a:t>- Lista das medidas de manutenção</a:t>
          </a:r>
        </a:p>
        <a:p>
          <a:r>
            <a:rPr lang="en-US" sz="2200" dirty="0">
              <a:solidFill>
                <a:schemeClr val="tx1"/>
              </a:solidFill>
            </a:rPr>
            <a:t>- Planejamento dos testes</a:t>
          </a:r>
        </a:p>
      </dgm:t>
    </dgm:pt>
    <dgm:pt modelId="{DF8338D7-2324-47DF-8AD0-E1C60D276637}" type="parTrans" cxnId="{86F385D3-4F5F-4FE6-A14D-4FF16F331A8B}">
      <dgm:prSet/>
      <dgm:spPr/>
      <dgm:t>
        <a:bodyPr/>
        <a:lstStyle/>
        <a:p>
          <a:endParaRPr lang="en-US"/>
        </a:p>
      </dgm:t>
    </dgm:pt>
    <dgm:pt modelId="{F95753CF-0F48-4C00-A994-D9E16C468D32}" type="sibTrans" cxnId="{86F385D3-4F5F-4FE6-A14D-4FF16F331A8B}">
      <dgm:prSet/>
      <dgm:spPr/>
      <dgm:t>
        <a:bodyPr/>
        <a:lstStyle/>
        <a:p>
          <a:endParaRPr lang="en-US"/>
        </a:p>
      </dgm:t>
    </dgm:pt>
    <dgm:pt modelId="{088D5F36-0847-437E-86D6-3230362C4071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FAZER</a:t>
          </a:r>
        </a:p>
        <a:p>
          <a:r>
            <a:rPr lang="en-US" sz="2400" b="1" dirty="0">
              <a:solidFill>
                <a:schemeClr val="tx1"/>
              </a:solidFill>
            </a:rPr>
            <a:t>Implantação</a:t>
          </a:r>
        </a:p>
        <a:p>
          <a:r>
            <a:rPr lang="en-US" sz="2400" dirty="0">
              <a:solidFill>
                <a:schemeClr val="tx1"/>
              </a:solidFill>
            </a:rPr>
            <a:t>-</a:t>
          </a:r>
          <a:r>
            <a:rPr lang="en-US" sz="2200" dirty="0">
              <a:solidFill>
                <a:schemeClr val="tx1"/>
              </a:solidFill>
            </a:rPr>
            <a:t> Realizar o monitoramento e teste (causas/resultados)</a:t>
          </a:r>
        </a:p>
        <a:p>
          <a:r>
            <a:rPr lang="en-US" sz="2200" dirty="0">
              <a:solidFill>
                <a:schemeClr val="tx1"/>
              </a:solidFill>
            </a:rPr>
            <a:t>- Executar medidas e testes de manutenção</a:t>
          </a:r>
        </a:p>
        <a:p>
          <a:r>
            <a:rPr lang="en-US" sz="2200" dirty="0">
              <a:solidFill>
                <a:schemeClr val="tx1"/>
              </a:solidFill>
            </a:rPr>
            <a:t>- Coletar informações/experiências das operações</a:t>
          </a:r>
        </a:p>
      </dgm:t>
    </dgm:pt>
    <dgm:pt modelId="{0C193AE2-DB56-4FCE-A16C-49E3916ECC7F}" type="parTrans" cxnId="{DA7582D1-9EA7-4D2E-A586-D2BFCB82F058}">
      <dgm:prSet/>
      <dgm:spPr/>
      <dgm:t>
        <a:bodyPr/>
        <a:lstStyle/>
        <a:p>
          <a:endParaRPr lang="en-US"/>
        </a:p>
      </dgm:t>
    </dgm:pt>
    <dgm:pt modelId="{61368D94-C90A-468A-9414-9703C1F7F146}" type="sibTrans" cxnId="{DA7582D1-9EA7-4D2E-A586-D2BFCB82F058}">
      <dgm:prSet/>
      <dgm:spPr/>
      <dgm:t>
        <a:bodyPr/>
        <a:lstStyle/>
        <a:p>
          <a:endParaRPr lang="en-US"/>
        </a:p>
      </dgm:t>
    </dgm:pt>
    <dgm:pt modelId="{E5FF685A-3BC2-480C-B187-EAC0C1F4AA72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ESTUDAR</a:t>
          </a:r>
        </a:p>
        <a:p>
          <a:r>
            <a:rPr lang="en-US" sz="2200" b="1" dirty="0">
              <a:solidFill>
                <a:schemeClr val="tx1"/>
              </a:solidFill>
            </a:rPr>
            <a:t>Avaliação e prognóstico</a:t>
          </a:r>
        </a:p>
        <a:p>
          <a:r>
            <a:rPr lang="en-US" sz="2200" dirty="0">
              <a:solidFill>
                <a:schemeClr val="tx1"/>
              </a:solidFill>
            </a:rPr>
            <a:t>- Concluir a análise dos dados</a:t>
          </a:r>
        </a:p>
        <a:p>
          <a:r>
            <a:rPr lang="en-US" sz="2200" dirty="0">
              <a:solidFill>
                <a:schemeClr val="tx1"/>
              </a:solidFill>
            </a:rPr>
            <a:t>- Comparar os dados às previsões</a:t>
          </a:r>
        </a:p>
        <a:p>
          <a:r>
            <a:rPr lang="en-US" sz="2200" dirty="0">
              <a:solidFill>
                <a:schemeClr val="tx1"/>
              </a:solidFill>
            </a:rPr>
            <a:t>- Resumir o que foi aprendido</a:t>
          </a:r>
        </a:p>
      </dgm:t>
    </dgm:pt>
    <dgm:pt modelId="{B13DBB55-A255-42A8-8053-F8917FAFD02D}" type="parTrans" cxnId="{3E793A1B-E8E6-4792-BC1F-AAF37D0BCD14}">
      <dgm:prSet/>
      <dgm:spPr/>
      <dgm:t>
        <a:bodyPr/>
        <a:lstStyle/>
        <a:p>
          <a:endParaRPr lang="en-US"/>
        </a:p>
      </dgm:t>
    </dgm:pt>
    <dgm:pt modelId="{955F897F-6742-4BB1-8BA0-1BA3558D036C}" type="sibTrans" cxnId="{3E793A1B-E8E6-4792-BC1F-AAF37D0BCD14}">
      <dgm:prSet/>
      <dgm:spPr/>
      <dgm:t>
        <a:bodyPr/>
        <a:lstStyle/>
        <a:p>
          <a:endParaRPr lang="en-US"/>
        </a:p>
      </dgm:t>
    </dgm:pt>
    <dgm:pt modelId="{67D6E3D0-126E-4658-872A-5FDF017235F6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AGIR</a:t>
          </a:r>
        </a:p>
        <a:p>
          <a:r>
            <a:rPr lang="en-US" sz="2200" b="1" dirty="0">
              <a:solidFill>
                <a:schemeClr val="tx1"/>
              </a:solidFill>
            </a:rPr>
            <a:t>Minimizar e controlar</a:t>
          </a:r>
        </a:p>
        <a:p>
          <a:r>
            <a:rPr lang="en-US" sz="2200" dirty="0">
              <a:solidFill>
                <a:schemeClr val="tx1"/>
              </a:solidFill>
            </a:rPr>
            <a:t>- Expandir/Ampliar a supervisão</a:t>
          </a:r>
        </a:p>
        <a:p>
          <a:r>
            <a:rPr lang="en-US" sz="2200" dirty="0">
              <a:solidFill>
                <a:schemeClr val="tx1"/>
              </a:solidFill>
            </a:rPr>
            <a:t>- Otimizar a manutenção</a:t>
          </a:r>
        </a:p>
        <a:p>
          <a:r>
            <a:rPr lang="en-US" sz="2200" dirty="0">
              <a:solidFill>
                <a:schemeClr val="tx1"/>
              </a:solidFill>
            </a:rPr>
            <a:t>- Otimizar a operação</a:t>
          </a:r>
        </a:p>
        <a:p>
          <a:r>
            <a:rPr lang="en-US" sz="2200" dirty="0">
              <a:solidFill>
                <a:schemeClr val="tx1"/>
              </a:solidFill>
            </a:rPr>
            <a:t>- Fazer uma análise detalhada</a:t>
          </a:r>
        </a:p>
        <a:p>
          <a:r>
            <a:rPr lang="en-US" sz="2200" dirty="0">
              <a:solidFill>
                <a:schemeClr val="tx1"/>
              </a:solidFill>
            </a:rPr>
            <a:t>- Modificar o design</a:t>
          </a:r>
        </a:p>
      </dgm:t>
    </dgm:pt>
    <dgm:pt modelId="{61C093D9-15B7-4915-BBAA-C29E7765371B}" type="parTrans" cxnId="{FC5C2C48-6947-449B-A982-5D05C0A6713A}">
      <dgm:prSet/>
      <dgm:spPr/>
      <dgm:t>
        <a:bodyPr/>
        <a:lstStyle/>
        <a:p>
          <a:endParaRPr lang="en-US"/>
        </a:p>
      </dgm:t>
    </dgm:pt>
    <dgm:pt modelId="{C993A693-A5F8-4089-93CA-8B51A0CDC63C}" type="sibTrans" cxnId="{FC5C2C48-6947-449B-A982-5D05C0A6713A}">
      <dgm:prSet/>
      <dgm:spPr/>
      <dgm:t>
        <a:bodyPr/>
        <a:lstStyle/>
        <a:p>
          <a:endParaRPr lang="en-US"/>
        </a:p>
      </dgm:t>
    </dgm:pt>
    <dgm:pt modelId="{462374A7-72B2-4AC1-87A2-83B09C5D37A0}" type="pres">
      <dgm:prSet presAssocID="{B86F474A-345E-4991-BA2C-751411FE070B}" presName="cycle" presStyleCnt="0">
        <dgm:presLayoutVars>
          <dgm:dir/>
          <dgm:resizeHandles val="exact"/>
        </dgm:presLayoutVars>
      </dgm:prSet>
      <dgm:spPr/>
    </dgm:pt>
    <dgm:pt modelId="{5254CDCF-6804-4CA6-BDC8-995377EBD3A0}" type="pres">
      <dgm:prSet presAssocID="{A6C8657D-6D25-43B4-9BCC-3503C56381C1}" presName="node" presStyleLbl="node1" presStyleIdx="0" presStyleCnt="4" custScaleX="148013" custScaleY="142773">
        <dgm:presLayoutVars>
          <dgm:bulletEnabled val="1"/>
        </dgm:presLayoutVars>
      </dgm:prSet>
      <dgm:spPr/>
    </dgm:pt>
    <dgm:pt modelId="{CD16954D-DFFF-4E22-8B94-C95BCD42E8AC}" type="pres">
      <dgm:prSet presAssocID="{A6C8657D-6D25-43B4-9BCC-3503C56381C1}" presName="spNode" presStyleCnt="0"/>
      <dgm:spPr/>
    </dgm:pt>
    <dgm:pt modelId="{55ABEE6C-03E3-47A7-85BF-2AF5C5B845E9}" type="pres">
      <dgm:prSet presAssocID="{F95753CF-0F48-4C00-A994-D9E16C468D32}" presName="sibTrans" presStyleLbl="sibTrans1D1" presStyleIdx="0" presStyleCnt="4"/>
      <dgm:spPr/>
    </dgm:pt>
    <dgm:pt modelId="{C11BBD93-40F9-40F1-B908-EB8446D4C355}" type="pres">
      <dgm:prSet presAssocID="{088D5F36-0847-437E-86D6-3230362C4071}" presName="node" presStyleLbl="node1" presStyleIdx="1" presStyleCnt="4" custScaleX="148013" custScaleY="150790" custRadScaleRad="106657" custRadScaleInc="-1083">
        <dgm:presLayoutVars>
          <dgm:bulletEnabled val="1"/>
        </dgm:presLayoutVars>
      </dgm:prSet>
      <dgm:spPr/>
    </dgm:pt>
    <dgm:pt modelId="{295A8C17-061E-467E-AE09-14AC05910DB8}" type="pres">
      <dgm:prSet presAssocID="{088D5F36-0847-437E-86D6-3230362C4071}" presName="spNode" presStyleCnt="0"/>
      <dgm:spPr/>
    </dgm:pt>
    <dgm:pt modelId="{473AA7E5-C435-4702-9EBD-6FB671B6B486}" type="pres">
      <dgm:prSet presAssocID="{61368D94-C90A-468A-9414-9703C1F7F146}" presName="sibTrans" presStyleLbl="sibTrans1D1" presStyleIdx="1" presStyleCnt="4"/>
      <dgm:spPr/>
    </dgm:pt>
    <dgm:pt modelId="{A2F27977-4B42-4F13-84E6-5F0483DE1BEE}" type="pres">
      <dgm:prSet presAssocID="{E5FF685A-3BC2-480C-B187-EAC0C1F4AA72}" presName="node" presStyleLbl="node1" presStyleIdx="2" presStyleCnt="4" custScaleX="148013" custScaleY="147958">
        <dgm:presLayoutVars>
          <dgm:bulletEnabled val="1"/>
        </dgm:presLayoutVars>
      </dgm:prSet>
      <dgm:spPr/>
    </dgm:pt>
    <dgm:pt modelId="{40CB344C-DA68-4163-BC40-9CB8D36193FE}" type="pres">
      <dgm:prSet presAssocID="{E5FF685A-3BC2-480C-B187-EAC0C1F4AA72}" presName="spNode" presStyleCnt="0"/>
      <dgm:spPr/>
    </dgm:pt>
    <dgm:pt modelId="{7A31EAF8-B8A9-403D-9989-0A2527CA0E63}" type="pres">
      <dgm:prSet presAssocID="{955F897F-6742-4BB1-8BA0-1BA3558D036C}" presName="sibTrans" presStyleLbl="sibTrans1D1" presStyleIdx="2" presStyleCnt="4"/>
      <dgm:spPr/>
    </dgm:pt>
    <dgm:pt modelId="{FA8056EF-04EF-4E46-98B4-3EFA84F063C9}" type="pres">
      <dgm:prSet presAssocID="{67D6E3D0-126E-4658-872A-5FDF017235F6}" presName="node" presStyleLbl="node1" presStyleIdx="3" presStyleCnt="4" custScaleX="148013" custScaleY="140618" custRadScaleRad="97610" custRadScaleInc="-4736">
        <dgm:presLayoutVars>
          <dgm:bulletEnabled val="1"/>
        </dgm:presLayoutVars>
      </dgm:prSet>
      <dgm:spPr/>
    </dgm:pt>
    <dgm:pt modelId="{040BBC69-061A-4264-B995-04899FA10DD8}" type="pres">
      <dgm:prSet presAssocID="{67D6E3D0-126E-4658-872A-5FDF017235F6}" presName="spNode" presStyleCnt="0"/>
      <dgm:spPr/>
    </dgm:pt>
    <dgm:pt modelId="{479A685E-2186-4AF7-8F86-242D9A75231D}" type="pres">
      <dgm:prSet presAssocID="{C993A693-A5F8-4089-93CA-8B51A0CDC63C}" presName="sibTrans" presStyleLbl="sibTrans1D1" presStyleIdx="3" presStyleCnt="4"/>
      <dgm:spPr/>
    </dgm:pt>
  </dgm:ptLst>
  <dgm:cxnLst>
    <dgm:cxn modelId="{7D446502-4B5A-4112-8575-1F865CA70E6E}" type="presOf" srcId="{A6C8657D-6D25-43B4-9BCC-3503C56381C1}" destId="{5254CDCF-6804-4CA6-BDC8-995377EBD3A0}" srcOrd="0" destOrd="0" presId="urn:microsoft.com/office/officeart/2005/8/layout/cycle5"/>
    <dgm:cxn modelId="{31AA830C-072B-4DDC-AC54-8E6DF5F8568C}" type="presOf" srcId="{B86F474A-345E-4991-BA2C-751411FE070B}" destId="{462374A7-72B2-4AC1-87A2-83B09C5D37A0}" srcOrd="0" destOrd="0" presId="urn:microsoft.com/office/officeart/2005/8/layout/cycle5"/>
    <dgm:cxn modelId="{3E793A1B-E8E6-4792-BC1F-AAF37D0BCD14}" srcId="{B86F474A-345E-4991-BA2C-751411FE070B}" destId="{E5FF685A-3BC2-480C-B187-EAC0C1F4AA72}" srcOrd="2" destOrd="0" parTransId="{B13DBB55-A255-42A8-8053-F8917FAFD02D}" sibTransId="{955F897F-6742-4BB1-8BA0-1BA3558D036C}"/>
    <dgm:cxn modelId="{6C3E5920-9620-4E26-AA7A-B103FFC000D3}" type="presOf" srcId="{67D6E3D0-126E-4658-872A-5FDF017235F6}" destId="{FA8056EF-04EF-4E46-98B4-3EFA84F063C9}" srcOrd="0" destOrd="0" presId="urn:microsoft.com/office/officeart/2005/8/layout/cycle5"/>
    <dgm:cxn modelId="{F197B13C-F468-4B7E-8A77-63D513674F13}" type="presOf" srcId="{088D5F36-0847-437E-86D6-3230362C4071}" destId="{C11BBD93-40F9-40F1-B908-EB8446D4C355}" srcOrd="0" destOrd="0" presId="urn:microsoft.com/office/officeart/2005/8/layout/cycle5"/>
    <dgm:cxn modelId="{FC5C2C48-6947-449B-A982-5D05C0A6713A}" srcId="{B86F474A-345E-4991-BA2C-751411FE070B}" destId="{67D6E3D0-126E-4658-872A-5FDF017235F6}" srcOrd="3" destOrd="0" parTransId="{61C093D9-15B7-4915-BBAA-C29E7765371B}" sibTransId="{C993A693-A5F8-4089-93CA-8B51A0CDC63C}"/>
    <dgm:cxn modelId="{E2284574-AA27-4A25-B197-A96F9E24E6E8}" type="presOf" srcId="{E5FF685A-3BC2-480C-B187-EAC0C1F4AA72}" destId="{A2F27977-4B42-4F13-84E6-5F0483DE1BEE}" srcOrd="0" destOrd="0" presId="urn:microsoft.com/office/officeart/2005/8/layout/cycle5"/>
    <dgm:cxn modelId="{8EBD6E7D-C60F-47BD-8C14-EB46650724D6}" type="presOf" srcId="{955F897F-6742-4BB1-8BA0-1BA3558D036C}" destId="{7A31EAF8-B8A9-403D-9989-0A2527CA0E63}" srcOrd="0" destOrd="0" presId="urn:microsoft.com/office/officeart/2005/8/layout/cycle5"/>
    <dgm:cxn modelId="{EA0324C4-36F1-4655-A600-8469717CDB6E}" type="presOf" srcId="{F95753CF-0F48-4C00-A994-D9E16C468D32}" destId="{55ABEE6C-03E3-47A7-85BF-2AF5C5B845E9}" srcOrd="0" destOrd="0" presId="urn:microsoft.com/office/officeart/2005/8/layout/cycle5"/>
    <dgm:cxn modelId="{DA7582D1-9EA7-4D2E-A586-D2BFCB82F058}" srcId="{B86F474A-345E-4991-BA2C-751411FE070B}" destId="{088D5F36-0847-437E-86D6-3230362C4071}" srcOrd="1" destOrd="0" parTransId="{0C193AE2-DB56-4FCE-A16C-49E3916ECC7F}" sibTransId="{61368D94-C90A-468A-9414-9703C1F7F146}"/>
    <dgm:cxn modelId="{86F385D3-4F5F-4FE6-A14D-4FF16F331A8B}" srcId="{B86F474A-345E-4991-BA2C-751411FE070B}" destId="{A6C8657D-6D25-43B4-9BCC-3503C56381C1}" srcOrd="0" destOrd="0" parTransId="{DF8338D7-2324-47DF-8AD0-E1C60D276637}" sibTransId="{F95753CF-0F48-4C00-A994-D9E16C468D32}"/>
    <dgm:cxn modelId="{1DE6AAE8-B71C-4A76-8EB1-3A1D9CC7326A}" type="presOf" srcId="{C993A693-A5F8-4089-93CA-8B51A0CDC63C}" destId="{479A685E-2186-4AF7-8F86-242D9A75231D}" srcOrd="0" destOrd="0" presId="urn:microsoft.com/office/officeart/2005/8/layout/cycle5"/>
    <dgm:cxn modelId="{6B0B4DF7-6177-49C3-8D8F-61D71E5175DD}" type="presOf" srcId="{61368D94-C90A-468A-9414-9703C1F7F146}" destId="{473AA7E5-C435-4702-9EBD-6FB671B6B486}" srcOrd="0" destOrd="0" presId="urn:microsoft.com/office/officeart/2005/8/layout/cycle5"/>
    <dgm:cxn modelId="{E32747A9-DF2E-4AE7-9177-01475B86466B}" type="presParOf" srcId="{462374A7-72B2-4AC1-87A2-83B09C5D37A0}" destId="{5254CDCF-6804-4CA6-BDC8-995377EBD3A0}" srcOrd="0" destOrd="0" presId="urn:microsoft.com/office/officeart/2005/8/layout/cycle5"/>
    <dgm:cxn modelId="{183D90B4-6C3D-48C7-8364-9423F510AEA5}" type="presParOf" srcId="{462374A7-72B2-4AC1-87A2-83B09C5D37A0}" destId="{CD16954D-DFFF-4E22-8B94-C95BCD42E8AC}" srcOrd="1" destOrd="0" presId="urn:microsoft.com/office/officeart/2005/8/layout/cycle5"/>
    <dgm:cxn modelId="{F867FB68-E5D5-4974-9A43-CFD3EDE3AB55}" type="presParOf" srcId="{462374A7-72B2-4AC1-87A2-83B09C5D37A0}" destId="{55ABEE6C-03E3-47A7-85BF-2AF5C5B845E9}" srcOrd="2" destOrd="0" presId="urn:microsoft.com/office/officeart/2005/8/layout/cycle5"/>
    <dgm:cxn modelId="{0C61BE39-C86C-441A-A6B6-3E82DF480B73}" type="presParOf" srcId="{462374A7-72B2-4AC1-87A2-83B09C5D37A0}" destId="{C11BBD93-40F9-40F1-B908-EB8446D4C355}" srcOrd="3" destOrd="0" presId="urn:microsoft.com/office/officeart/2005/8/layout/cycle5"/>
    <dgm:cxn modelId="{252FBB1D-6916-49A7-B020-105912DCF60A}" type="presParOf" srcId="{462374A7-72B2-4AC1-87A2-83B09C5D37A0}" destId="{295A8C17-061E-467E-AE09-14AC05910DB8}" srcOrd="4" destOrd="0" presId="urn:microsoft.com/office/officeart/2005/8/layout/cycle5"/>
    <dgm:cxn modelId="{8D91CE00-5E57-49CE-9879-5171282E822A}" type="presParOf" srcId="{462374A7-72B2-4AC1-87A2-83B09C5D37A0}" destId="{473AA7E5-C435-4702-9EBD-6FB671B6B486}" srcOrd="5" destOrd="0" presId="urn:microsoft.com/office/officeart/2005/8/layout/cycle5"/>
    <dgm:cxn modelId="{C32FE2E3-DD3A-4C38-B461-576CB7459B32}" type="presParOf" srcId="{462374A7-72B2-4AC1-87A2-83B09C5D37A0}" destId="{A2F27977-4B42-4F13-84E6-5F0483DE1BEE}" srcOrd="6" destOrd="0" presId="urn:microsoft.com/office/officeart/2005/8/layout/cycle5"/>
    <dgm:cxn modelId="{3F434418-E939-47D1-A9A5-3DA99B4C634A}" type="presParOf" srcId="{462374A7-72B2-4AC1-87A2-83B09C5D37A0}" destId="{40CB344C-DA68-4163-BC40-9CB8D36193FE}" srcOrd="7" destOrd="0" presId="urn:microsoft.com/office/officeart/2005/8/layout/cycle5"/>
    <dgm:cxn modelId="{F28EC1E7-FA76-4F77-94AF-E88E823B884F}" type="presParOf" srcId="{462374A7-72B2-4AC1-87A2-83B09C5D37A0}" destId="{7A31EAF8-B8A9-403D-9989-0A2527CA0E63}" srcOrd="8" destOrd="0" presId="urn:microsoft.com/office/officeart/2005/8/layout/cycle5"/>
    <dgm:cxn modelId="{24ADDBFA-3AA6-48D2-8D2C-E3A9E412BBFB}" type="presParOf" srcId="{462374A7-72B2-4AC1-87A2-83B09C5D37A0}" destId="{FA8056EF-04EF-4E46-98B4-3EFA84F063C9}" srcOrd="9" destOrd="0" presId="urn:microsoft.com/office/officeart/2005/8/layout/cycle5"/>
    <dgm:cxn modelId="{E0060F6E-0DD7-463C-9649-64E0B68BF83C}" type="presParOf" srcId="{462374A7-72B2-4AC1-87A2-83B09C5D37A0}" destId="{040BBC69-061A-4264-B995-04899FA10DD8}" srcOrd="10" destOrd="0" presId="urn:microsoft.com/office/officeart/2005/8/layout/cycle5"/>
    <dgm:cxn modelId="{20611477-FC18-4974-8B9D-E886418C9F2C}" type="presParOf" srcId="{462374A7-72B2-4AC1-87A2-83B09C5D37A0}" destId="{479A685E-2186-4AF7-8F86-242D9A75231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4CDCF-6804-4CA6-BDC8-995377EBD3A0}">
      <dsp:nvSpPr>
        <dsp:cNvPr id="0" name=""/>
        <dsp:cNvSpPr/>
      </dsp:nvSpPr>
      <dsp:spPr>
        <a:xfrm>
          <a:off x="3657591" y="-543478"/>
          <a:ext cx="5486417" cy="343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PLANEJAR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Garantir a qualidade das operações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Planejamento do monitoramento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Lista dos locais de teste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Manter a qualidade das operações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Lista das medidas de manutenção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Planejamento dos testes</a:t>
          </a:r>
        </a:p>
      </dsp:txBody>
      <dsp:txXfrm>
        <a:off x="3825514" y="-375555"/>
        <a:ext cx="5150571" cy="3104074"/>
      </dsp:txXfrm>
    </dsp:sp>
    <dsp:sp modelId="{55ABEE6C-03E3-47A7-85BF-2AF5C5B845E9}">
      <dsp:nvSpPr>
        <dsp:cNvPr id="0" name=""/>
        <dsp:cNvSpPr/>
      </dsp:nvSpPr>
      <dsp:spPr>
        <a:xfrm>
          <a:off x="2423819" y="1176637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6902561" y="1282778"/>
              </a:moveTo>
              <a:arcTo wR="3977143" hR="3977143" stAng="19041260" swAng="679673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BBD93-40F9-40F1-B908-EB8446D4C355}">
      <dsp:nvSpPr>
        <dsp:cNvPr id="0" name=""/>
        <dsp:cNvSpPr/>
      </dsp:nvSpPr>
      <dsp:spPr>
        <a:xfrm>
          <a:off x="7634735" y="3313032"/>
          <a:ext cx="5486417" cy="3633079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FAZER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Implantação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-</a:t>
          </a:r>
          <a:r>
            <a:rPr lang="en-US" sz="2200" kern="1200" dirty="0">
              <a:solidFill>
                <a:schemeClr val="tx1"/>
              </a:solidFill>
            </a:rPr>
            <a:t> Realizar o monitoramento e teste (causas/resultados)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Executar medidas e testes de manutenção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Coletar informações/experiências das operações</a:t>
          </a:r>
        </a:p>
      </dsp:txBody>
      <dsp:txXfrm>
        <a:off x="7812087" y="3490384"/>
        <a:ext cx="5131713" cy="3278375"/>
      </dsp:txXfrm>
    </dsp:sp>
    <dsp:sp modelId="{473AA7E5-C435-4702-9EBD-6FB671B6B486}">
      <dsp:nvSpPr>
        <dsp:cNvPr id="0" name=""/>
        <dsp:cNvSpPr/>
      </dsp:nvSpPr>
      <dsp:spPr>
        <a:xfrm>
          <a:off x="2423812" y="1176332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7397176" y="6007182"/>
              </a:moveTo>
              <a:arcTo wR="3977143" hR="3977143" stAng="1841533" swAng="707982"/>
            </a:path>
          </a:pathLst>
        </a:custGeom>
        <a:noFill/>
        <a:ln w="6350" cap="flat" cmpd="sng" algn="ctr">
          <a:solidFill>
            <a:schemeClr val="accent5">
              <a:hueOff val="-4132458"/>
              <a:satOff val="6183"/>
              <a:lumOff val="-692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27977-4B42-4F13-84E6-5F0483DE1BEE}">
      <dsp:nvSpPr>
        <dsp:cNvPr id="0" name=""/>
        <dsp:cNvSpPr/>
      </dsp:nvSpPr>
      <dsp:spPr>
        <a:xfrm>
          <a:off x="3657591" y="7348347"/>
          <a:ext cx="5486417" cy="3564846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ESTUDAR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Avaliação e prognóstico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Concluir a análise dos dados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Comparar os dados às previsões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Resumir o que foi aprendido</a:t>
          </a:r>
        </a:p>
      </dsp:txBody>
      <dsp:txXfrm>
        <a:off x="3831612" y="7522368"/>
        <a:ext cx="5138375" cy="3216804"/>
      </dsp:txXfrm>
    </dsp:sp>
    <dsp:sp modelId="{7A31EAF8-B8A9-403D-9989-0A2527CA0E63}">
      <dsp:nvSpPr>
        <dsp:cNvPr id="0" name=""/>
        <dsp:cNvSpPr/>
      </dsp:nvSpPr>
      <dsp:spPr>
        <a:xfrm>
          <a:off x="2629008" y="1387130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861056" y="6448514"/>
              </a:moveTo>
              <a:arcTo wR="3977143" hR="3977143" stAng="8494923" swAng="676995"/>
            </a:path>
          </a:pathLst>
        </a:custGeom>
        <a:noFill/>
        <a:ln w="6350" cap="flat" cmpd="sng" algn="ctr">
          <a:solidFill>
            <a:schemeClr val="accent5">
              <a:hueOff val="-8264916"/>
              <a:satOff val="12367"/>
              <a:lumOff val="-1385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056EF-04EF-4E46-98B4-3EFA84F063C9}">
      <dsp:nvSpPr>
        <dsp:cNvPr id="0" name=""/>
        <dsp:cNvSpPr/>
      </dsp:nvSpPr>
      <dsp:spPr>
        <a:xfrm>
          <a:off x="-223305" y="3555883"/>
          <a:ext cx="5486417" cy="3387998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AGIR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Minimizar e controlar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Expandir/Ampliar a supervisão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Otimizar a manutenção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Otimizar a operação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Fazer uma análise detalhada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- Modificar o design</a:t>
          </a:r>
        </a:p>
      </dsp:txBody>
      <dsp:txXfrm>
        <a:off x="-57917" y="3721271"/>
        <a:ext cx="5155641" cy="3057222"/>
      </dsp:txXfrm>
    </dsp:sp>
    <dsp:sp modelId="{479A685E-2186-4AF7-8F86-242D9A75231D}">
      <dsp:nvSpPr>
        <dsp:cNvPr id="0" name=""/>
        <dsp:cNvSpPr/>
      </dsp:nvSpPr>
      <dsp:spPr>
        <a:xfrm>
          <a:off x="2601815" y="995570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378977" y="2282778"/>
              </a:moveTo>
              <a:arcTo wR="3977143" hR="3977143" stAng="12312936" swAng="790210"/>
            </a:path>
          </a:pathLst>
        </a:custGeom>
        <a:noFill/>
        <a:ln w="6350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a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Logo" title="Sample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[Título do cartaz]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[Substituir os seguintes nomes e cargos com os colaboradores reais: Nome1; Nome2; Nome3 e Nome4</a:t>
            </a:r>
            <a:br>
              <a:rPr lang="en-US" dirty="0"/>
            </a:br>
            <a:r>
              <a:rPr lang="en-US" dirty="0"/>
              <a:t>1[Adicionar a afiliação do primeiro colaborador], 2[Adicionar a afiliação do segundo colaborador, 3[Adicionar a afiliação do terceiro colaborador], 4[Adicionar a afiliação do quarto colaborador]</a:t>
            </a:r>
          </a:p>
          <a:p>
            <a:endParaRPr lang="en-US" dirty="0"/>
          </a:p>
        </p:txBody>
      </p:sp>
      <p:pic>
        <p:nvPicPr>
          <p:cNvPr id="36" name="Picture 35" descr="Logo" title="Sample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1143000" y="7071360"/>
            <a:ext cx="12801600" cy="59302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Qual problema no sistema está tentando aprimorar?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97280" y="13289661"/>
            <a:ext cx="12801600" cy="1219200"/>
          </a:xfrm>
        </p:spPr>
        <p:txBody>
          <a:bodyPr/>
          <a:lstStyle/>
          <a:p>
            <a:r>
              <a:rPr lang="en-US" dirty="0"/>
              <a:t>OBJETIVO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43000" y="14508863"/>
            <a:ext cx="12801600" cy="22170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Listar um objetivo aqui</a:t>
            </a:r>
            <a:r>
              <a:rPr lang="en-US" dirty="0"/>
              <a:t> (precisa ser "SMART" = específico, medido, executável, confiável, oportuno)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97280" y="18059400"/>
            <a:ext cx="12801600" cy="1596040"/>
          </a:xfrm>
        </p:spPr>
        <p:txBody>
          <a:bodyPr/>
          <a:lstStyle/>
          <a:p>
            <a:r>
              <a:rPr lang="en-US" dirty="0"/>
              <a:t>MAPA DE FLUXO DO STATUS ATUAL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097280" y="19684745"/>
            <a:ext cx="12801600" cy="497548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algn="ctr"/>
            <a:r>
              <a:rPr lang="en-US" sz="4800" dirty="0" err="1"/>
              <a:t>Ciclo</a:t>
            </a:r>
            <a:r>
              <a:rPr lang="en-US" sz="4800" dirty="0"/>
              <a:t> planejar, fazer, agir e </a:t>
            </a:r>
            <a:r>
              <a:rPr lang="en-US" sz="4800" dirty="0" err="1"/>
              <a:t>estudaR</a:t>
            </a:r>
            <a:endParaRPr lang="en-US" sz="48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5525750" y="19621500"/>
            <a:ext cx="12801600" cy="1219200"/>
          </a:xfrm>
        </p:spPr>
        <p:txBody>
          <a:bodyPr/>
          <a:lstStyle/>
          <a:p>
            <a:r>
              <a:rPr lang="en-US" dirty="0"/>
              <a:t>DADOS</a:t>
            </a:r>
          </a:p>
        </p:txBody>
      </p:sp>
      <p:graphicFrame>
        <p:nvGraphicFramePr>
          <p:cNvPr id="42" name="Content Placeholder 41"/>
          <p:cNvGraphicFramePr>
            <a:graphicFrameLocks noGrp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1555825299"/>
              </p:ext>
            </p:extLst>
          </p:nvPr>
        </p:nvGraphicFramePr>
        <p:xfrm>
          <a:off x="15269077" y="7724274"/>
          <a:ext cx="12801600" cy="10369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resultados</a:t>
            </a:r>
          </a:p>
        </p:txBody>
      </p:sp>
      <p:graphicFrame>
        <p:nvGraphicFramePr>
          <p:cNvPr id="30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870785756"/>
              </p:ext>
            </p:extLst>
          </p:nvPr>
        </p:nvGraphicFramePr>
        <p:xfrm>
          <a:off x="15468600" y="242570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3" name="Text Placeholder 20"/>
          <p:cNvSpPr txBox="1">
            <a:spLocks/>
          </p:cNvSpPr>
          <p:nvPr/>
        </p:nvSpPr>
        <p:spPr>
          <a:xfrm>
            <a:off x="29992320" y="23164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Passos futuros / E depois?</a:t>
            </a:r>
          </a:p>
        </p:txBody>
      </p:sp>
      <p:sp>
        <p:nvSpPr>
          <p:cNvPr id="34" name="Text Placeholder 20"/>
          <p:cNvSpPr txBox="1">
            <a:spLocks/>
          </p:cNvSpPr>
          <p:nvPr/>
        </p:nvSpPr>
        <p:spPr>
          <a:xfrm>
            <a:off x="29992320" y="16116300"/>
            <a:ext cx="12801600" cy="1219200"/>
          </a:xfrm>
          <a:prstGeom prst="round1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resumo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5"/>
          </p:nvPr>
        </p:nvSpPr>
        <p:spPr>
          <a:xfrm>
            <a:off x="29992320" y="17335500"/>
            <a:ext cx="12801600" cy="4997196"/>
          </a:xfrm>
        </p:spPr>
        <p:txBody>
          <a:bodyPr/>
          <a:lstStyle/>
          <a:p>
            <a:r>
              <a:rPr lang="en-US" dirty="0"/>
              <a:t>O que aprendeu?</a:t>
            </a:r>
          </a:p>
          <a:p>
            <a:r>
              <a:rPr lang="en-US" dirty="0"/>
              <a:t>Qual é o resultado para os pacientes e a instituição?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7" name="Content Placeholder 21"/>
          <p:cNvSpPr>
            <a:spLocks noGrp="1"/>
          </p:cNvSpPr>
          <p:nvPr>
            <p:ph sz="quarter" idx="35"/>
          </p:nvPr>
        </p:nvSpPr>
        <p:spPr>
          <a:xfrm>
            <a:off x="29992320" y="24384000"/>
            <a:ext cx="12801600" cy="5488485"/>
          </a:xfrm>
        </p:spPr>
        <p:txBody>
          <a:bodyPr/>
          <a:lstStyle/>
          <a:p>
            <a:r>
              <a:rPr lang="en-US" dirty="0"/>
              <a:t>O que quer fazer agora?</a:t>
            </a:r>
          </a:p>
          <a:p>
            <a:r>
              <a:rPr lang="en-US" dirty="0"/>
              <a:t>Vai trabalhar em um processo semelhante? Ou existe outra parte do problema no qual deseja trabalhar? </a:t>
            </a:r>
          </a:p>
        </p:txBody>
      </p:sp>
      <p:sp>
        <p:nvSpPr>
          <p:cNvPr id="45" name="Content Placeholder 18"/>
          <p:cNvSpPr>
            <a:spLocks noGrp="1"/>
          </p:cNvSpPr>
          <p:nvPr>
            <p:ph sz="quarter" idx="35"/>
          </p:nvPr>
        </p:nvSpPr>
        <p:spPr>
          <a:xfrm>
            <a:off x="15535776" y="20878800"/>
            <a:ext cx="12560969" cy="2895600"/>
          </a:xfrm>
        </p:spPr>
        <p:txBody>
          <a:bodyPr/>
          <a:lstStyle/>
          <a:p>
            <a:r>
              <a:rPr lang="en-US" dirty="0"/>
              <a:t>Exibir os dados em um gráfico.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 problema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2"/>
          </p:nvPr>
        </p:nvSpPr>
        <p:spPr>
          <a:xfrm>
            <a:off x="29900880" y="7071359"/>
            <a:ext cx="12801600" cy="8216265"/>
          </a:xfrm>
        </p:spPr>
        <p:txBody>
          <a:bodyPr/>
          <a:lstStyle/>
          <a:p>
            <a:r>
              <a:rPr lang="en-US" dirty="0"/>
              <a:t>Explicar os dados</a:t>
            </a:r>
          </a:p>
          <a:p>
            <a:r>
              <a:rPr lang="en-US" dirty="0"/>
              <a:t>Resumir o que conseguiu concretizar.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78230" y="25098375"/>
            <a:ext cx="12801600" cy="1596040"/>
          </a:xfrm>
        </p:spPr>
        <p:txBody>
          <a:bodyPr/>
          <a:lstStyle/>
          <a:p>
            <a:r>
              <a:rPr lang="en-US" dirty="0"/>
              <a:t>MAPA DE FLUXO DO STATUS FUTURO</a:t>
            </a:r>
          </a:p>
        </p:txBody>
      </p:sp>
      <p:sp>
        <p:nvSpPr>
          <p:cNvPr id="25" name="Content Placeholder 12"/>
          <p:cNvSpPr>
            <a:spLocks noGrp="1"/>
          </p:cNvSpPr>
          <p:nvPr>
            <p:ph sz="quarter" idx="26"/>
          </p:nvPr>
        </p:nvSpPr>
        <p:spPr>
          <a:xfrm>
            <a:off x="1078230" y="26723720"/>
            <a:ext cx="12801600" cy="496595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oster Presentati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Poster Presentation</Template>
  <TotalTime>0</TotalTime>
  <Words>297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Template - Poster Presentation</vt:lpstr>
      <vt:lpstr>[Título do cartaz]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2014-08-01T18:00:12Z</dcterms:created>
  <dcterms:modified xsi:type="dcterms:W3CDTF">2021-08-09T14:53:01Z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