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6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44C5-4802-4D92-9BA3-834306D3A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6D15A-FED0-4EC1-BC58-F2E877411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64CC-29DD-4008-8581-A6249447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F38BC-6530-4E47-8C83-2BFA81716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2F345-790B-437A-9680-CCB376C1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0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B1B7B-BC5F-478C-95F5-A5B4B144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FFD490-4F76-4B66-B9C6-51B8E2B87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FF26F-790F-4044-90D8-DE6E4EFB6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37097-5473-47D4-9415-21CA67528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88B6-9AA5-4581-8D69-5AA117BB4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C46A60-6229-40B9-9C2F-9EC6239D7C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8B8B7-EC12-45C6-A456-AFBFD0E7E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3EBD2-F73B-4D3B-9BF0-E0573471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316FC-8C90-491B-BDB9-DA422505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8EA46-90AF-47EF-8D06-1CD9C250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8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B5DE-85F3-4D78-9FF8-0277E49B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2C16-EFA9-47B6-88E8-7A0F176D4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A9767-C9E7-4800-9F8F-917C94D6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2555C-2EBB-4A88-90E9-FEB84913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321E7-3051-4DD8-B174-EEEDDC1C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2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84D67-017F-4310-879A-3DAFF2F47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4EC91-85EA-4B32-A70F-74B706A9B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ACD53-FA81-4C18-9C13-9BA56CC6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BD8B5-6BFF-4765-A500-4348B974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3B9B0-9DC1-40E2-B1AE-D63F54B6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5717D-143A-4D32-8867-C8BE581E9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AA922-2714-469E-A31B-2453FC268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3D647-D374-4260-B350-2D059435F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E8B38-56D8-4447-8175-BAE53530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D156D-4ACA-41D9-A33F-3C25CA60A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E1877-6A0D-49CA-92CD-AA99BDC5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7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488F-633B-4FF4-B5B0-19463DCD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22476-11D5-42E7-98AF-0990BA70A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D1E0A-22F6-4B9B-903A-CEF4894AA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68309D-BA8C-4583-9DD4-B03D33595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F53B5-558A-45C5-8A68-F95CD87E2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84960-3EC5-4230-BDD1-8A79EDFF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8FF5CF-C386-46A7-A782-06A53E6E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8E4A7-783F-4619-AD9A-6F2EDDEA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3992-809A-466D-A45E-4BE0C5C73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96EAD-FE67-4BAC-AC82-DA99744D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6FB80-4DEC-4112-B75A-5BACDC63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BFA8C-D1D3-4CE4-B7FE-BA240595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9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E8BA6-2A56-442C-AEAD-E41906A3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48F24-17F7-4AEA-9802-7AB5EDFA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591B0-45DA-41F4-BC67-5D7690AD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0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717C2-8281-4348-A732-86E8090E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BCA0-4571-4F97-8D84-5DA809217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55A2B-EE6F-413A-9F60-83D1DF427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531B5-6350-4385-A9E6-821F71D3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5DE60-C8A7-4E89-820A-10E1D654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D672E-72D3-4A0B-BC1E-5E8D6EA7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3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175B-3444-42A7-8424-DF502E19D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A577C-BF38-490D-A610-A6B39FE2D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6A165-E0A2-41A7-9095-DC731D009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CDD5F-3FE1-47FE-81F3-A8E42BA0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2B14E-5A08-4CE0-ACA5-26FDC8B6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23391-96C9-4D74-9108-44161650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4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EC59C8-7F72-4E5F-ABD3-E29284496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CDF5E-5A9F-4AB1-A8F7-0E4378409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6CE56-9695-415D-9775-9C89B9011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CCA5-AC1B-4F76-A7DC-FBE5730AA9F9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4D199-F279-4CDC-8D39-DD34FF18E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B4963-7574-4293-AC58-A7F1619C8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1DC9F-F93C-451E-9203-8F998DF89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7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8045"/>
            <a:ext cx="10058400" cy="6762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LEAN   A3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568023"/>
              </p:ext>
            </p:extLst>
          </p:nvPr>
        </p:nvGraphicFramePr>
        <p:xfrm>
          <a:off x="285750" y="1047044"/>
          <a:ext cx="113919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177800">
                        <a:buFont typeface="Arial" panose="020B0604020202020204" pitchFamily="34" charset="0"/>
                        <a:buNone/>
                      </a:pPr>
                      <a:r>
                        <a:rPr lang="fr-FR" sz="2000" b="1" dirty="0">
                          <a:effectLst/>
                        </a:rPr>
                        <a:t>1.  Raison de l'action:</a:t>
                      </a:r>
                      <a:r>
                        <a:rPr lang="fr-FR" sz="2000" dirty="0">
                          <a:effectLst/>
                        </a:rPr>
                        <a:t> </a:t>
                      </a:r>
                      <a:r>
                        <a:rPr lang="fr-FR" sz="2000" b="1" dirty="0">
                          <a:effectLst/>
                        </a:rPr>
                        <a:t>VISION / Analyse - ce que vous essayez d'améliorer (spécifique)</a:t>
                      </a:r>
                      <a:endParaRPr lang="fr-FR" sz="2000" dirty="0">
                        <a:effectLst/>
                      </a:endParaRPr>
                    </a:p>
                    <a:p>
                      <a:pPr marL="177800"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</a:rPr>
                        <a:t>Équipe et BUT</a:t>
                      </a:r>
                      <a:endParaRPr lang="fr-FR" sz="2000" dirty="0">
                        <a:effectLst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effectLst/>
                        </a:rPr>
                        <a:t>4. Analyse des écarts: (entre les cartes de processus actuels et futurs)</a:t>
                      </a:r>
                      <a:endParaRPr lang="fr-FR" sz="2000" dirty="0">
                        <a:effectLst/>
                      </a:endParaRPr>
                    </a:p>
                    <a:p>
                      <a:r>
                        <a:rPr lang="fr-FR" sz="2000" b="1" dirty="0">
                          <a:effectLst/>
                        </a:rPr>
                        <a:t>= Changement</a:t>
                      </a:r>
                      <a:endParaRPr lang="fr-FR" sz="5400" dirty="0"/>
                    </a:p>
                    <a:p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5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effectLst/>
                        </a:rPr>
                        <a:t>7. Plan d’achèvement:</a:t>
                      </a:r>
                      <a:endParaRPr lang="fr-FR" sz="2000" dirty="0">
                        <a:effectLst/>
                      </a:endParaRPr>
                    </a:p>
                    <a:p>
                      <a:r>
                        <a:rPr lang="fr-FR" sz="2000" b="1" dirty="0">
                          <a:effectLst/>
                        </a:rPr>
                        <a:t>Les résultats de vos processus PFEA - qui sont «durables» dans le temps.</a:t>
                      </a:r>
                      <a:endParaRPr lang="fr-FR" sz="5400" dirty="0"/>
                    </a:p>
                    <a:p>
                      <a:r>
                        <a:rPr lang="fr-FR" sz="2000" b="1" dirty="0">
                          <a:effectLst/>
                        </a:rPr>
                        <a:t>Diffusez</a:t>
                      </a:r>
                      <a:endParaRPr lang="fr-FR" sz="5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marL="177800">
                        <a:buFont typeface="Arial" panose="020B0604020202020204" pitchFamily="34" charset="0"/>
                        <a:buNone/>
                      </a:pPr>
                      <a:r>
                        <a:rPr lang="fr-FR" sz="2000" dirty="0">
                          <a:effectLst/>
                        </a:rPr>
                        <a:t>2. État actuel:</a:t>
                      </a:r>
                      <a:r>
                        <a:rPr lang="fr-FR" sz="5400" dirty="0">
                          <a:effectLst/>
                        </a:rPr>
                        <a:t> </a:t>
                      </a:r>
                      <a:r>
                        <a:rPr lang="fr-FR" sz="2000" dirty="0">
                          <a:effectLst/>
                        </a:rPr>
                        <a:t>Afficher la carte de flux - le processus actuel que vous souhaitez modifier</a:t>
                      </a:r>
                      <a:endParaRPr lang="fr-FR" sz="5400" dirty="0">
                        <a:effectLst/>
                      </a:endParaRPr>
                    </a:p>
                    <a:p>
                      <a:pPr marL="177800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effectLst/>
                        </a:rPr>
                        <a:t>= Mesure de base</a:t>
                      </a:r>
                      <a:endParaRPr lang="fr-FR" sz="540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buFont typeface="Arial" panose="020B0604020202020204" pitchFamily="34" charset="0"/>
                        <a:buNone/>
                      </a:pPr>
                      <a:r>
                        <a:rPr lang="fr-FR" sz="2000" dirty="0">
                          <a:effectLst/>
                        </a:rPr>
                        <a:t>5. Approche de la solution:</a:t>
                      </a:r>
                      <a:r>
                        <a:rPr lang="fr-FR" sz="5400" dirty="0">
                          <a:effectLst/>
                        </a:rPr>
                        <a:t> </a:t>
                      </a:r>
                      <a:r>
                        <a:rPr lang="fr-FR" sz="2000" dirty="0">
                          <a:effectLst/>
                        </a:rPr>
                        <a:t>Rechercher des idées de changement - liste possible modifiée pour tester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buFont typeface="Arial" panose="020B0604020202020204" pitchFamily="34" charset="0"/>
                        <a:buNone/>
                      </a:pPr>
                      <a:r>
                        <a:rPr lang="fr-FR" sz="2000" dirty="0">
                          <a:effectLst/>
                        </a:rPr>
                        <a:t>8. État confirmé: afficher un nouveau graphique qui montre un résultat amélioré</a:t>
                      </a:r>
                      <a:br>
                        <a:rPr lang="fr-FR" sz="2000" dirty="0">
                          <a:effectLst/>
                        </a:rPr>
                      </a:br>
                      <a:r>
                        <a:rPr lang="fr-FR" sz="2000" dirty="0">
                          <a:effectLst/>
                        </a:rPr>
                        <a:t>Soutenir et diffuser</a:t>
                      </a:r>
                      <a:endParaRPr lang="fr-FR" sz="540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marL="177800">
                        <a:buFont typeface="Arial" panose="020B0604020202020204" pitchFamily="34" charset="0"/>
                        <a:buNone/>
                      </a:pPr>
                      <a:r>
                        <a:rPr lang="fr-FR" sz="2000" dirty="0">
                          <a:effectLst/>
                        </a:rPr>
                        <a:t>3. État cible (ou futur):</a:t>
                      </a:r>
                      <a:r>
                        <a:rPr lang="fr-FR" sz="5400" dirty="0">
                          <a:effectLst/>
                        </a:rPr>
                        <a:t> </a:t>
                      </a:r>
                      <a:r>
                        <a:rPr lang="fr-FR" sz="2000" dirty="0">
                          <a:effectLst/>
                        </a:rPr>
                        <a:t>Afficher la carte de flux de votre état idéal / cible</a:t>
                      </a:r>
                      <a:endParaRPr lang="fr-FR" sz="5400" dirty="0">
                        <a:effectLst/>
                      </a:endParaRPr>
                    </a:p>
                    <a:p>
                      <a:pPr marL="177800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effectLst/>
                        </a:rPr>
                        <a:t>Mesure</a:t>
                      </a:r>
                      <a:endParaRPr lang="fr-FR" sz="540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buFont typeface="Arial" panose="020B0604020202020204" pitchFamily="34" charset="0"/>
                        <a:buNone/>
                      </a:pPr>
                      <a:r>
                        <a:rPr lang="fr-FR" sz="2000" dirty="0">
                          <a:effectLst/>
                        </a:rPr>
                        <a:t>6. Expériences rapides (afficher les résultats de plusieurs cycles PFEA = cycle d’amélioration rapide)</a:t>
                      </a:r>
                      <a:r>
                        <a:rPr lang="fr-FR" sz="5400" dirty="0">
                          <a:effectLst/>
                        </a:rPr>
                        <a:t> </a:t>
                      </a:r>
                      <a:r>
                        <a:rPr lang="fr-FR" sz="2000" dirty="0">
                          <a:effectLst/>
                        </a:rPr>
                        <a:t>Changement</a:t>
                      </a:r>
                      <a:endParaRPr lang="fr-FR" sz="540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buFont typeface="Arial" panose="020B0604020202020204" pitchFamily="34" charset="0"/>
                        <a:buNone/>
                      </a:pPr>
                      <a:r>
                        <a:rPr lang="fr-FR" sz="2000" dirty="0">
                          <a:effectLst/>
                        </a:rPr>
                        <a:t>9. idées: ce que vous avez appris; où vous devez aller ensuite; nouvelles idées pour soutenir et diffuser vos changements</a:t>
                      </a:r>
                      <a:endParaRPr lang="fr-FR" sz="540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61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LEAN   A3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  A3</dc:title>
  <dc:creator>Evans, Dwight</dc:creator>
  <cp:lastModifiedBy>Guest</cp:lastModifiedBy>
  <cp:revision>3</cp:revision>
  <dcterms:created xsi:type="dcterms:W3CDTF">2020-09-22T23:45:22Z</dcterms:created>
  <dcterms:modified xsi:type="dcterms:W3CDTF">2020-09-23T16:07:56Z</dcterms:modified>
</cp:coreProperties>
</file>