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000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0050" algn="l" defTabSz="4000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0100" algn="l" defTabSz="4000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0150" algn="l" defTabSz="4000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0200" algn="l" defTabSz="4000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00250" algn="l" defTabSz="4000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4000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4000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4000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096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451050"/>
    <a:srgbClr val="FFCCFF"/>
    <a:srgbClr val="D1B8EA"/>
    <a:srgbClr val="E2C6FA"/>
    <a:srgbClr val="FB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20" d="100"/>
          <a:sy n="20" d="100"/>
        </p:scale>
        <p:origin x="-970" y="43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362167927377605E-2"/>
          <c:y val="2.8164171233802673E-2"/>
          <c:w val="0.88452423548563008"/>
          <c:h val="0.9055207476617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of Code Blue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4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Jan-March 17</c:v>
                </c:pt>
                <c:pt idx="1">
                  <c:v>April- June 17</c:v>
                </c:pt>
                <c:pt idx="2">
                  <c:v>July- Sep 17</c:v>
                </c:pt>
                <c:pt idx="3">
                  <c:v>Oct- Dec 17</c:v>
                </c:pt>
                <c:pt idx="4">
                  <c:v>Jan-March 18</c:v>
                </c:pt>
                <c:pt idx="5">
                  <c:v>April- June 18</c:v>
                </c:pt>
                <c:pt idx="6">
                  <c:v>July- Sep 18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</c:v>
                </c:pt>
                <c:pt idx="1">
                  <c:v>16</c:v>
                </c:pt>
                <c:pt idx="2">
                  <c:v>10</c:v>
                </c:pt>
                <c:pt idx="3">
                  <c:v>14</c:v>
                </c:pt>
                <c:pt idx="4">
                  <c:v>21</c:v>
                </c:pt>
                <c:pt idx="5">
                  <c:v>19</c:v>
                </c:pt>
                <c:pt idx="6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No. of Intubation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132553548300075E-2"/>
                  <c:y val="5.1116370168480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843404731066764E-2"/>
                  <c:y val="7.302338595497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939787670144562E-2"/>
                  <c:y val="2.5558185084240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036170609222318E-2"/>
                  <c:y val="5.4767539466229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132553548300075E-2"/>
                  <c:y val="6.206987806172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036170609222423E-2"/>
                  <c:y val="4.0162862275234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325319426455626E-2"/>
                  <c:y val="5.8418708763977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IN" sz="4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Jan-March 17</c:v>
                </c:pt>
                <c:pt idx="1">
                  <c:v>April- June 17</c:v>
                </c:pt>
                <c:pt idx="2">
                  <c:v>July- Sep 17</c:v>
                </c:pt>
                <c:pt idx="3">
                  <c:v>Oct- Dec 17</c:v>
                </c:pt>
                <c:pt idx="4">
                  <c:v>Jan-March 18</c:v>
                </c:pt>
                <c:pt idx="5">
                  <c:v>April- June 18</c:v>
                </c:pt>
                <c:pt idx="6">
                  <c:v>July- Sep 18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22</c:v>
                </c:pt>
                <c:pt idx="1">
                  <c:v>16</c:v>
                </c:pt>
                <c:pt idx="2">
                  <c:v>10</c:v>
                </c:pt>
                <c:pt idx="3">
                  <c:v>14</c:v>
                </c:pt>
                <c:pt idx="4">
                  <c:v>21</c:v>
                </c:pt>
                <c:pt idx="5">
                  <c:v>19</c:v>
                </c:pt>
                <c:pt idx="6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No. of patients revived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4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Jan-March 17</c:v>
                </c:pt>
                <c:pt idx="1">
                  <c:v>April- June 17</c:v>
                </c:pt>
                <c:pt idx="2">
                  <c:v>July- Sep 17</c:v>
                </c:pt>
                <c:pt idx="3">
                  <c:v>Oct- Dec 17</c:v>
                </c:pt>
                <c:pt idx="4">
                  <c:v>Jan-March 18</c:v>
                </c:pt>
                <c:pt idx="5">
                  <c:v>April- June 18</c:v>
                </c:pt>
                <c:pt idx="6">
                  <c:v>July- Sep 18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12</c:v>
                </c:pt>
                <c:pt idx="1">
                  <c:v>8</c:v>
                </c:pt>
                <c:pt idx="2">
                  <c:v>4</c:v>
                </c:pt>
                <c:pt idx="3">
                  <c:v>8</c:v>
                </c:pt>
                <c:pt idx="4">
                  <c:v>13</c:v>
                </c:pt>
                <c:pt idx="5">
                  <c:v>12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No.of Deaths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4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Jan-March 17</c:v>
                </c:pt>
                <c:pt idx="1">
                  <c:v>April- June 17</c:v>
                </c:pt>
                <c:pt idx="2">
                  <c:v>July- Sep 17</c:v>
                </c:pt>
                <c:pt idx="3">
                  <c:v>Oct- Dec 17</c:v>
                </c:pt>
                <c:pt idx="4">
                  <c:v>Jan-March 18</c:v>
                </c:pt>
                <c:pt idx="5">
                  <c:v>April- June 18</c:v>
                </c:pt>
                <c:pt idx="6">
                  <c:v>July- Sep 18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No.of RRT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4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Jan-March 17</c:v>
                </c:pt>
                <c:pt idx="1">
                  <c:v>April- June 17</c:v>
                </c:pt>
                <c:pt idx="2">
                  <c:v>July- Sep 17</c:v>
                </c:pt>
                <c:pt idx="3">
                  <c:v>Oct- Dec 17</c:v>
                </c:pt>
                <c:pt idx="4">
                  <c:v>Jan-March 18</c:v>
                </c:pt>
                <c:pt idx="5">
                  <c:v>April- June 18</c:v>
                </c:pt>
                <c:pt idx="6">
                  <c:v>July- Sep 18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15</c:v>
                </c:pt>
                <c:pt idx="1">
                  <c:v>28</c:v>
                </c:pt>
                <c:pt idx="2">
                  <c:v>32</c:v>
                </c:pt>
                <c:pt idx="3">
                  <c:v>35</c:v>
                </c:pt>
                <c:pt idx="4">
                  <c:v>30</c:v>
                </c:pt>
                <c:pt idx="5">
                  <c:v>28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00096"/>
        <c:axId val="22501632"/>
      </c:barChart>
      <c:catAx>
        <c:axId val="22500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IN" sz="4000"/>
            </a:pPr>
            <a:endParaRPr lang="en-US"/>
          </a:p>
        </c:txPr>
        <c:crossAx val="22501632"/>
        <c:crosses val="autoZero"/>
        <c:auto val="1"/>
        <c:lblAlgn val="ctr"/>
        <c:lblOffset val="100"/>
        <c:noMultiLvlLbl val="0"/>
      </c:catAx>
      <c:valAx>
        <c:axId val="22501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IN" sz="4400"/>
            </a:pPr>
            <a:endParaRPr lang="en-US"/>
          </a:p>
        </c:txPr>
        <c:crossAx val="22500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90267772379516"/>
          <c:y val="8.9702412643259496E-2"/>
          <c:w val="0.21003613122399922"/>
          <c:h val="0.21013108446671441"/>
        </c:manualLayout>
      </c:layout>
      <c:overlay val="0"/>
      <c:txPr>
        <a:bodyPr/>
        <a:lstStyle/>
        <a:p>
          <a:pPr>
            <a:defRPr lang="en-IN" sz="4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3"/>
            <a:ext cx="37307520" cy="11460480"/>
          </a:xfrm>
        </p:spPr>
        <p:txBody>
          <a:bodyPr anchor="b"/>
          <a:lstStyle>
            <a:lvl1pPr algn="ctr">
              <a:defRPr sz="2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7"/>
          </a:xfrm>
        </p:spPr>
        <p:txBody>
          <a:bodyPr/>
          <a:lstStyle>
            <a:lvl1pPr marL="0" indent="0" algn="ctr">
              <a:buNone/>
              <a:defRPr sz="11300"/>
            </a:lvl1pPr>
            <a:lvl2pPr marL="2160270" indent="0" algn="ctr">
              <a:buNone/>
              <a:defRPr sz="9500"/>
            </a:lvl2pPr>
            <a:lvl3pPr marL="4320540" indent="0" algn="ctr">
              <a:buNone/>
              <a:defRPr sz="8500"/>
            </a:lvl3pPr>
            <a:lvl4pPr marL="6480810" indent="0" algn="ctr">
              <a:buNone/>
              <a:defRPr sz="7600"/>
            </a:lvl4pPr>
            <a:lvl5pPr marL="8641080" indent="0" algn="ctr">
              <a:buNone/>
              <a:defRPr sz="7600"/>
            </a:lvl5pPr>
            <a:lvl6pPr marL="10801350" indent="0" algn="ctr">
              <a:buNone/>
              <a:defRPr sz="7600"/>
            </a:lvl6pPr>
            <a:lvl7pPr marL="12961620" indent="0" algn="ctr">
              <a:buNone/>
              <a:defRPr sz="7600"/>
            </a:lvl7pPr>
            <a:lvl8pPr marL="15121890" indent="0" algn="ctr">
              <a:buNone/>
              <a:defRPr sz="7600"/>
            </a:lvl8pPr>
            <a:lvl9pPr marL="17282160" indent="0" algn="ctr">
              <a:buNone/>
              <a:defRPr sz="7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2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3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3" y="1752600"/>
            <a:ext cx="9464040" cy="278968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3" y="1752600"/>
            <a:ext cx="27843480" cy="2789682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7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0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50"/>
            <a:ext cx="37856160" cy="13693137"/>
          </a:xfrm>
        </p:spPr>
        <p:txBody>
          <a:bodyPr anchor="b"/>
          <a:lstStyle>
            <a:lvl1pPr>
              <a:defRPr sz="2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30"/>
            <a:ext cx="37856160" cy="7200897"/>
          </a:xfrm>
        </p:spPr>
        <p:txBody>
          <a:bodyPr/>
          <a:lstStyle>
            <a:lvl1pPr marL="0" indent="0">
              <a:buNone/>
              <a:defRPr sz="11300">
                <a:solidFill>
                  <a:schemeClr val="tx1"/>
                </a:solidFill>
              </a:defRPr>
            </a:lvl1pPr>
            <a:lvl2pPr marL="216027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1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6" y="1752607"/>
            <a:ext cx="37856160" cy="63627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3"/>
            <a:ext cx="18568032" cy="3954777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3" y="8069583"/>
            <a:ext cx="18659476" cy="3954777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3" y="12024360"/>
            <a:ext cx="18659476" cy="176860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2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3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8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8" y="2194560"/>
            <a:ext cx="14156054" cy="7680960"/>
          </a:xfrm>
        </p:spPr>
        <p:txBody>
          <a:bodyPr anchor="b"/>
          <a:lstStyle>
            <a:lvl1pPr>
              <a:defRPr sz="1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6" y="4739647"/>
            <a:ext cx="22219920" cy="23393400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8" y="9875520"/>
            <a:ext cx="14156054" cy="18295623"/>
          </a:xfrm>
        </p:spPr>
        <p:txBody>
          <a:bodyPr/>
          <a:lstStyle>
            <a:lvl1pPr marL="0" indent="0">
              <a:buNone/>
              <a:defRPr sz="7600"/>
            </a:lvl1pPr>
            <a:lvl2pPr marL="2160270" indent="0">
              <a:buNone/>
              <a:defRPr sz="6600"/>
            </a:lvl2pPr>
            <a:lvl3pPr marL="4320540" indent="0">
              <a:buNone/>
              <a:defRPr sz="5700"/>
            </a:lvl3pPr>
            <a:lvl4pPr marL="6480810" indent="0">
              <a:buNone/>
              <a:defRPr sz="4700"/>
            </a:lvl4pPr>
            <a:lvl5pPr marL="8641080" indent="0">
              <a:buNone/>
              <a:defRPr sz="4700"/>
            </a:lvl5pPr>
            <a:lvl6pPr marL="10801350" indent="0">
              <a:buNone/>
              <a:defRPr sz="4700"/>
            </a:lvl6pPr>
            <a:lvl7pPr marL="12961620" indent="0">
              <a:buNone/>
              <a:defRPr sz="4700"/>
            </a:lvl7pPr>
            <a:lvl8pPr marL="15121890" indent="0">
              <a:buNone/>
              <a:defRPr sz="4700"/>
            </a:lvl8pPr>
            <a:lvl9pPr marL="17282160" indent="0">
              <a:buNone/>
              <a:defRPr sz="4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9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8" y="2194560"/>
            <a:ext cx="14156054" cy="7680960"/>
          </a:xfrm>
        </p:spPr>
        <p:txBody>
          <a:bodyPr anchor="b"/>
          <a:lstStyle>
            <a:lvl1pPr>
              <a:defRPr sz="1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6" y="4739647"/>
            <a:ext cx="22219920" cy="23393400"/>
          </a:xfrm>
        </p:spPr>
        <p:txBody>
          <a:bodyPr anchor="t"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8" y="9875520"/>
            <a:ext cx="14156054" cy="18295623"/>
          </a:xfrm>
        </p:spPr>
        <p:txBody>
          <a:bodyPr/>
          <a:lstStyle>
            <a:lvl1pPr marL="0" indent="0">
              <a:buNone/>
              <a:defRPr sz="7600"/>
            </a:lvl1pPr>
            <a:lvl2pPr marL="2160270" indent="0">
              <a:buNone/>
              <a:defRPr sz="6600"/>
            </a:lvl2pPr>
            <a:lvl3pPr marL="4320540" indent="0">
              <a:buNone/>
              <a:defRPr sz="5700"/>
            </a:lvl3pPr>
            <a:lvl4pPr marL="6480810" indent="0">
              <a:buNone/>
              <a:defRPr sz="4700"/>
            </a:lvl4pPr>
            <a:lvl5pPr marL="8641080" indent="0">
              <a:buNone/>
              <a:defRPr sz="4700"/>
            </a:lvl5pPr>
            <a:lvl6pPr marL="10801350" indent="0">
              <a:buNone/>
              <a:defRPr sz="4700"/>
            </a:lvl6pPr>
            <a:lvl7pPr marL="12961620" indent="0">
              <a:buNone/>
              <a:defRPr sz="4700"/>
            </a:lvl7pPr>
            <a:lvl8pPr marL="15121890" indent="0">
              <a:buNone/>
              <a:defRPr sz="4700"/>
            </a:lvl8pPr>
            <a:lvl9pPr marL="17282160" indent="0">
              <a:buNone/>
              <a:defRPr sz="4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3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3"/>
          </a:xfrm>
          <a:prstGeom prst="rect">
            <a:avLst/>
          </a:prstGeom>
        </p:spPr>
        <p:txBody>
          <a:bodyPr vert="horz" lIns="80010" tIns="40005" rIns="80010" bIns="4000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3"/>
          </a:xfrm>
          <a:prstGeom prst="rect">
            <a:avLst/>
          </a:prstGeom>
        </p:spPr>
        <p:txBody>
          <a:bodyPr vert="horz" lIns="80010" tIns="40005" rIns="80010" bIns="40005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80010" tIns="40005" rIns="80010" bIns="40005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CB29C-7F6C-4FE7-9532-19A60528B7AB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80010" tIns="40005" rIns="80010" bIns="40005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80010" tIns="40005" rIns="80010" bIns="40005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8FFD-D0E6-46DE-8E22-545DDACBF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7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20540" rtl="0" eaLnBrk="1" latinLnBrk="0" hangingPunct="1">
        <a:lnSpc>
          <a:spcPct val="90000"/>
        </a:lnSpc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35" indent="-1080135" algn="l" defTabSz="4320540" rtl="0" eaLnBrk="1" latinLnBrk="0" hangingPunct="1">
        <a:lnSpc>
          <a:spcPct val="90000"/>
        </a:lnSpc>
        <a:spcBef>
          <a:spcPts val="4725"/>
        </a:spcBef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240405" indent="-1080135" algn="l" defTabSz="432054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652996"/>
            <a:ext cx="42265600" cy="4828995"/>
          </a:xfrm>
          <a:gradFill flip="none" rotWithShape="1">
            <a:gsLst>
              <a:gs pos="53000">
                <a:srgbClr val="451050"/>
              </a:gs>
              <a:gs pos="85000">
                <a:srgbClr val="D1B8EA"/>
              </a:gs>
              <a:gs pos="0">
                <a:schemeClr val="accent1">
                  <a:lumMod val="45000"/>
                  <a:lumOff val="55000"/>
                </a:schemeClr>
              </a:gs>
              <a:gs pos="69000">
                <a:schemeClr val="accent1">
                  <a:lumMod val="50000"/>
                  <a:lumOff val="5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anchor="ctr">
            <a:normAutofit/>
          </a:bodyPr>
          <a:lstStyle/>
          <a:p>
            <a:r>
              <a:rPr lang="en-US" sz="6300" dirty="0">
                <a:solidFill>
                  <a:schemeClr val="bg1"/>
                </a:solidFill>
                <a:latin typeface="Arial Black" panose="020B0A04020102020204" pitchFamily="34" charset="0"/>
              </a:rPr>
              <a:t>Metas Adventist Hospital, (INDIA) Southern Asia  </a:t>
            </a:r>
            <a:r>
              <a:rPr lang="en-US" sz="6300" dirty="0">
                <a:solidFill>
                  <a:schemeClr val="bg1"/>
                </a:solidFill>
                <a:latin typeface="Arial Black" panose="020B0A04020102020204" pitchFamily="34" charset="0"/>
              </a:rPr>
              <a:t>Division</a:t>
            </a:r>
            <a:br>
              <a:rPr lang="en-US" sz="63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6300" dirty="0">
                <a:latin typeface="Arial Black" panose="020B0A04020102020204" pitchFamily="34" charset="0"/>
              </a:rPr>
              <a:t/>
            </a:r>
            <a:br>
              <a:rPr lang="en-US" sz="6300" dirty="0">
                <a:latin typeface="Arial Black" panose="020B0A04020102020204" pitchFamily="34" charset="0"/>
              </a:rPr>
            </a:br>
            <a:r>
              <a:rPr lang="en-US" sz="5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Anil Kumar Chillimuntha </a:t>
            </a:r>
            <a:r>
              <a:rPr lang="en-US" sz="5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Athwalines PO Box no.24, </a:t>
            </a:r>
            <a:r>
              <a:rPr lang="en-US" sz="53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53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Gujarat India  </a:t>
            </a:r>
            <a:r>
              <a:rPr lang="en-US" sz="53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53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anilch122003@yahoo.com</a:t>
            </a:r>
            <a:endParaRPr lang="en-US" sz="53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70023" y="7834593"/>
            <a:ext cx="15982688" cy="1360080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7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23467" y="7834593"/>
            <a:ext cx="24654933" cy="1360714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10" tIns="40005" rIns="80010" bIns="40005" rtlCol="0" anchor="ctr"/>
          <a:lstStyle/>
          <a:p>
            <a:pPr algn="ctr"/>
            <a:r>
              <a:rPr lang="en-US" sz="6400" b="1" dirty="0">
                <a:solidFill>
                  <a:schemeClr val="bg1"/>
                </a:solidFill>
              </a:rPr>
              <a:t>Activities / Highlights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440543" y="2846328"/>
            <a:ext cx="39055036" cy="15319"/>
          </a:xfrm>
          <a:prstGeom prst="line">
            <a:avLst/>
          </a:prstGeom>
          <a:ln w="12700" cmpd="sng">
            <a:solidFill>
              <a:srgbClr val="9933FF"/>
            </a:solidFill>
          </a:ln>
          <a:effectLst>
            <a:glow rad="114300">
              <a:schemeClr val="accent2"/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Subtitle 7"/>
          <p:cNvSpPr txBox="1">
            <a:spLocks/>
          </p:cNvSpPr>
          <p:nvPr/>
        </p:nvSpPr>
        <p:spPr>
          <a:xfrm>
            <a:off x="636932" y="14206952"/>
            <a:ext cx="16115779" cy="1042217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0010" tIns="40005" rIns="80010" bIns="40005" rtlCol="0" anchor="ctr">
            <a:normAutofit lnSpcReduction="10000"/>
          </a:bodyPr>
          <a:lstStyle>
            <a:lvl1pPr marL="0" indent="0" algn="ctr" defTabSz="4754880" rtl="0" eaLnBrk="1" latinLnBrk="0" hangingPunct="1">
              <a:lnSpc>
                <a:spcPct val="90000"/>
              </a:lnSpc>
              <a:spcBef>
                <a:spcPts val="5200"/>
              </a:spcBef>
              <a:buFont typeface="Arial" panose="020B0604020202020204" pitchFamily="34" charset="0"/>
              <a:buNone/>
              <a:defRPr sz="124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74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10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7548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936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323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50976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88720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2646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6420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90195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700" b="1" dirty="0">
                <a:solidFill>
                  <a:schemeClr val="bg1"/>
                </a:solidFill>
              </a:rPr>
              <a:t>History</a:t>
            </a:r>
          </a:p>
        </p:txBody>
      </p:sp>
      <p:sp>
        <p:nvSpPr>
          <p:cNvPr id="11" name="Subtitle 7"/>
          <p:cNvSpPr txBox="1">
            <a:spLocks/>
          </p:cNvSpPr>
          <p:nvPr/>
        </p:nvSpPr>
        <p:spPr>
          <a:xfrm>
            <a:off x="810425" y="19555321"/>
            <a:ext cx="15897130" cy="1152746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0010" tIns="40005" rIns="80010" bIns="40005" rtlCol="0" anchor="ctr">
            <a:normAutofit/>
          </a:bodyPr>
          <a:lstStyle>
            <a:lvl1pPr marL="0" indent="0" algn="ctr" defTabSz="4754880" rtl="0" eaLnBrk="1" latinLnBrk="0" hangingPunct="1">
              <a:lnSpc>
                <a:spcPct val="90000"/>
              </a:lnSpc>
              <a:spcBef>
                <a:spcPts val="5200"/>
              </a:spcBef>
              <a:buFont typeface="Arial" panose="020B0604020202020204" pitchFamily="34" charset="0"/>
              <a:buNone/>
              <a:defRPr sz="124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74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10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7548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936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323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50976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88720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2646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6420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90195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700" b="1" dirty="0">
                <a:solidFill>
                  <a:schemeClr val="bg1"/>
                </a:solidFill>
              </a:rPr>
              <a:t>Mission</a:t>
            </a:r>
          </a:p>
        </p:txBody>
      </p:sp>
      <p:sp>
        <p:nvSpPr>
          <p:cNvPr id="12" name="Subtitle 7"/>
          <p:cNvSpPr txBox="1">
            <a:spLocks/>
          </p:cNvSpPr>
          <p:nvPr/>
        </p:nvSpPr>
        <p:spPr>
          <a:xfrm>
            <a:off x="765267" y="24653610"/>
            <a:ext cx="16077755" cy="1256682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0010" tIns="40005" rIns="80010" bIns="40005" rtlCol="0" anchor="ctr">
            <a:normAutofit fontScale="92500"/>
          </a:bodyPr>
          <a:lstStyle>
            <a:lvl1pPr marL="0" indent="0" algn="ctr" defTabSz="4754880" rtl="0" eaLnBrk="1" latinLnBrk="0" hangingPunct="1">
              <a:lnSpc>
                <a:spcPct val="90000"/>
              </a:lnSpc>
              <a:spcBef>
                <a:spcPts val="5200"/>
              </a:spcBef>
              <a:buFont typeface="Arial" panose="020B0604020202020204" pitchFamily="34" charset="0"/>
              <a:buNone/>
              <a:defRPr sz="124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74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10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7548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936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323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50976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88720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2646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6420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90195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700" b="1" dirty="0">
                <a:solidFill>
                  <a:schemeClr val="bg1"/>
                </a:solidFill>
              </a:rPr>
              <a:t>Statistical </a:t>
            </a:r>
            <a:r>
              <a:rPr lang="en-US" sz="7700" b="1" dirty="0">
                <a:solidFill>
                  <a:schemeClr val="bg1"/>
                </a:solidFill>
              </a:rPr>
              <a:t>Summary of No. of Code Blues </a:t>
            </a:r>
            <a:endParaRPr lang="en-US" sz="77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23467" y="28063142"/>
            <a:ext cx="24654933" cy="1360714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10" tIns="40005" rIns="80010" bIns="40005" rtlCol="0" anchor="ctr"/>
          <a:lstStyle/>
          <a:p>
            <a:pPr algn="ctr"/>
            <a:r>
              <a:rPr lang="en-US" sz="6400" b="1" dirty="0">
                <a:solidFill>
                  <a:schemeClr val="bg1"/>
                </a:solidFill>
              </a:rPr>
              <a:t>Future Goals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43744" y="10942471"/>
            <a:ext cx="21122033" cy="896399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r>
              <a:rPr lang="en-US" sz="5300" b="1" i="1" dirty="0">
                <a:solidFill>
                  <a:srgbClr val="FF0000"/>
                </a:solidFill>
              </a:rPr>
              <a:t>Graphical presentation of decreasing trend  in number of Code Blues. 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604089" y="29709096"/>
            <a:ext cx="24158222" cy="2496837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r>
              <a:rPr lang="en-US" sz="4700" dirty="0"/>
              <a:t>In future, more studies will be conducted to  further decrease the incidence of Code Blues. More classes and mock drills will be provided to our healthcare professionals to effectively improve resuscitation measures.</a:t>
            </a:r>
            <a:endParaRPr lang="en-US" sz="4700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1967" y="9342247"/>
            <a:ext cx="9989900" cy="4882106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pPr algn="just"/>
            <a:r>
              <a:rPr lang="en-IN" sz="3900" dirty="0"/>
              <a:t>Code Blue is a hospital emergency code to alert health care professionals about a patient requiring immediate resuscitation  or medical attention, which is often due to respiratory or cardiac arrest. This is an effective measure practised in hospitals to revive patients. A Code Blue Team, which is headed by an </a:t>
            </a:r>
            <a:r>
              <a:rPr lang="en-IN" sz="3900" dirty="0" err="1"/>
              <a:t>Intensivist</a:t>
            </a:r>
            <a:r>
              <a:rPr lang="en-IN" sz="3900" dirty="0"/>
              <a:t>, takes the responsibility of resuscitating patients. </a:t>
            </a:r>
            <a:endParaRPr lang="en-US" sz="3900" dirty="0"/>
          </a:p>
        </p:txBody>
      </p:sp>
      <p:sp>
        <p:nvSpPr>
          <p:cNvPr id="19" name="TextBox 18"/>
          <p:cNvSpPr txBox="1"/>
          <p:nvPr/>
        </p:nvSpPr>
        <p:spPr>
          <a:xfrm>
            <a:off x="677334" y="20840464"/>
            <a:ext cx="10744503" cy="3681777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r>
              <a:rPr lang="en-US" sz="3900" dirty="0"/>
              <a:t>1. To identify number of code blues in the years </a:t>
            </a:r>
          </a:p>
          <a:p>
            <a:r>
              <a:rPr lang="en-US" sz="3900" dirty="0"/>
              <a:t>	</a:t>
            </a:r>
            <a:r>
              <a:rPr lang="en-US" sz="3900" dirty="0"/>
              <a:t>2017	&amp; 2018</a:t>
            </a:r>
          </a:p>
          <a:p>
            <a:r>
              <a:rPr lang="en-US" sz="3900" dirty="0"/>
              <a:t>2. To identify gaps in resuscitative  measures </a:t>
            </a:r>
          </a:p>
          <a:p>
            <a:r>
              <a:rPr lang="en-US" sz="3900" dirty="0"/>
              <a:t>3 .To implement strategies to decrease the number 	of Code Blues</a:t>
            </a:r>
          </a:p>
          <a:p>
            <a:r>
              <a:rPr lang="en-US" sz="3900" dirty="0"/>
              <a:t>4. To Provide effective resuscitation measures </a:t>
            </a:r>
            <a:endParaRPr lang="en-US" sz="3900" dirty="0"/>
          </a:p>
        </p:txBody>
      </p:sp>
      <p:sp>
        <p:nvSpPr>
          <p:cNvPr id="3" name="TextBox 2"/>
          <p:cNvSpPr txBox="1"/>
          <p:nvPr/>
        </p:nvSpPr>
        <p:spPr>
          <a:xfrm>
            <a:off x="810426" y="5488693"/>
            <a:ext cx="42222819" cy="24506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80010" tIns="40005" rIns="80010" bIns="40005" rtlCol="0">
            <a:spAutoFit/>
          </a:bodyPr>
          <a:lstStyle/>
          <a:p>
            <a:pPr algn="ctr"/>
            <a:r>
              <a:rPr lang="en-US" sz="7700" b="1" dirty="0"/>
              <a:t>Quality Improvement Project</a:t>
            </a:r>
          </a:p>
          <a:p>
            <a:pPr algn="ctr"/>
            <a:r>
              <a:rPr lang="en-US" sz="7700" b="1" dirty="0"/>
              <a:t>A Journey towards decreasing Incidences of Code Blue in the Hospital  </a:t>
            </a:r>
            <a:endParaRPr lang="en-US" sz="8400" b="1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 l="6413" r="4917"/>
          <a:stretch>
            <a:fillRect/>
          </a:stretch>
        </p:blipFill>
        <p:spPr bwMode="auto">
          <a:xfrm>
            <a:off x="10972800" y="9473683"/>
            <a:ext cx="5825067" cy="446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91882" y="20906812"/>
            <a:ext cx="5360829" cy="349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727247" y="15338548"/>
            <a:ext cx="15980308" cy="4281941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pPr algn="just"/>
            <a:r>
              <a:rPr lang="en-US" sz="3900" dirty="0"/>
              <a:t>Patient death due to cardiac or respiratory arrest are common in hospitals. Globally about </a:t>
            </a:r>
            <a:r>
              <a:rPr lang="en-IN" sz="3900" dirty="0"/>
              <a:t>200,000 to 750,000 cardiac arrests occur annually among hospitalized patients.</a:t>
            </a:r>
            <a:r>
              <a:rPr lang="en-US" sz="3900" dirty="0"/>
              <a:t> In Metas Adventist Hospital about 30-40% patients who are activated code blue die. Therefore Metas Adventist Hospital has taken initiative to study current resuscitative measures by formulating a Code Blue Team to identify gaps and to implement successful strategies to prevent patient death due  to Code Blue.</a:t>
            </a:r>
          </a:p>
        </p:txBody>
      </p:sp>
      <p:graphicFrame>
        <p:nvGraphicFramePr>
          <p:cNvPr id="26" name="Content Placeholder 3"/>
          <p:cNvGraphicFramePr>
            <a:graphicFrameLocks/>
          </p:cNvGraphicFramePr>
          <p:nvPr/>
        </p:nvGraphicFramePr>
        <p:xfrm>
          <a:off x="18423467" y="12192000"/>
          <a:ext cx="24700089" cy="1532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904185"/>
              </p:ext>
            </p:extLst>
          </p:nvPr>
        </p:nvGraphicFramePr>
        <p:xfrm>
          <a:off x="810423" y="26157040"/>
          <a:ext cx="16030223" cy="5993892"/>
        </p:xfrm>
        <a:graphic>
          <a:graphicData uri="http://schemas.openxmlformats.org/drawingml/2006/table">
            <a:tbl>
              <a:tblPr/>
              <a:tblGrid>
                <a:gridCol w="3324787"/>
                <a:gridCol w="2933635"/>
                <a:gridCol w="3324787"/>
                <a:gridCol w="2434060"/>
                <a:gridCol w="2006477"/>
                <a:gridCol w="2006477"/>
              </a:tblGrid>
              <a:tr h="66098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3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No. of Code Blue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No. Of Intubations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dirty="0" smtClean="0">
                          <a:latin typeface="Calibri"/>
                          <a:ea typeface="Calibri"/>
                          <a:cs typeface="Times New Roman"/>
                        </a:rPr>
                        <a:t>No. of RRT</a:t>
                      </a:r>
                      <a:endParaRPr lang="en-IN" sz="3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Patient Outcome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6098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Revived 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400" dirty="0" smtClean="0">
                          <a:latin typeface="Calibri"/>
                          <a:ea typeface="Calibri"/>
                          <a:cs typeface="Times New Roman"/>
                        </a:rPr>
                        <a:t>Jan-March’17</a:t>
                      </a:r>
                      <a:endParaRPr lang="en-IN" sz="3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67" marR="8467" marT="8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400" dirty="0" smtClean="0">
                          <a:latin typeface="Calibri"/>
                          <a:ea typeface="Calibri"/>
                          <a:cs typeface="Times New Roman"/>
                        </a:rPr>
                        <a:t>April-June’17</a:t>
                      </a:r>
                      <a:endParaRPr lang="en-IN" sz="3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8467" marR="8467" marT="8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400" dirty="0" smtClean="0">
                          <a:latin typeface="Calibri"/>
                          <a:ea typeface="Calibri"/>
                          <a:cs typeface="Times New Roman"/>
                        </a:rPr>
                        <a:t>July-Sept’17</a:t>
                      </a:r>
                      <a:endParaRPr lang="en-IN" sz="3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67" marR="8467" marT="8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400" dirty="0" smtClean="0">
                          <a:latin typeface="Calibri"/>
                          <a:ea typeface="Calibri"/>
                          <a:cs typeface="Times New Roman"/>
                        </a:rPr>
                        <a:t>Oct-Dec’17</a:t>
                      </a:r>
                      <a:endParaRPr lang="en-IN" sz="3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467" marR="8467" marT="8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400" dirty="0">
                          <a:latin typeface="Calibri"/>
                          <a:ea typeface="Calibri"/>
                          <a:cs typeface="Times New Roman"/>
                        </a:rPr>
                        <a:t>Jan-March </a:t>
                      </a:r>
                      <a:r>
                        <a:rPr lang="en-IN" sz="3400" dirty="0" smtClean="0">
                          <a:latin typeface="Calibri"/>
                          <a:ea typeface="Calibri"/>
                          <a:cs typeface="Times New Roman"/>
                        </a:rPr>
                        <a:t>‘18</a:t>
                      </a:r>
                      <a:endParaRPr lang="en-IN" sz="3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467" marR="8467" marT="8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400" dirty="0">
                          <a:latin typeface="Calibri"/>
                          <a:ea typeface="Calibri"/>
                          <a:cs typeface="Times New Roman"/>
                        </a:rPr>
                        <a:t>April-June </a:t>
                      </a:r>
                      <a:r>
                        <a:rPr lang="en-IN" sz="3400" dirty="0" smtClean="0">
                          <a:latin typeface="Calibri"/>
                          <a:ea typeface="Calibri"/>
                          <a:cs typeface="Times New Roman"/>
                        </a:rPr>
                        <a:t>‘18</a:t>
                      </a:r>
                      <a:endParaRPr lang="en-IN" sz="3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8467" marR="8467" marT="8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400" dirty="0" smtClean="0">
                          <a:latin typeface="Calibri"/>
                          <a:ea typeface="Calibri"/>
                          <a:cs typeface="Times New Roman"/>
                        </a:rPr>
                        <a:t>July-Sept’18</a:t>
                      </a:r>
                      <a:endParaRPr lang="en-IN" sz="3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3 4</a:t>
                      </a:r>
                    </a:p>
                  </a:txBody>
                  <a:tcPr marL="8467" marR="8467" marT="8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9247033" y="9338260"/>
            <a:ext cx="23786212" cy="1373453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r>
              <a:rPr lang="en-US" sz="4200" dirty="0"/>
              <a:t>A Descriptive study was done between Jan 2017 to Sept 2018.  Gaps in resuscitative measures were identified and strategies were initiated to have positive outcomes of patients after a Code Blue.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01276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6222</TotalTime>
  <Words>340</Words>
  <Application>Microsoft Office PowerPoint</Application>
  <PresentationFormat>Custom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Metas Adventist Hospital, (INDIA) Southern Asia  Division  Dr. Anil Kumar Chillimuntha  Athwalines PO Box no.24, Surat, Gujarat India  / anilch122003@yahoo.com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James, Wesley (LLU)</dc:creator>
  <cp:lastModifiedBy>Biddle, Amanda</cp:lastModifiedBy>
  <cp:revision>175</cp:revision>
  <dcterms:created xsi:type="dcterms:W3CDTF">2018-09-13T21:46:21Z</dcterms:created>
  <dcterms:modified xsi:type="dcterms:W3CDTF">2018-10-15T17:24:50Z</dcterms:modified>
</cp:coreProperties>
</file>