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43891200" cy="32918400"/>
  <p:notesSz cx="9144000" cy="6858000"/>
  <p:defaultTextStyle>
    <a:defPPr>
      <a:defRPr lang="en-US"/>
    </a:defPPr>
    <a:lvl1pPr marL="0" algn="l" defTabSz="4000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0050" algn="l" defTabSz="4000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0100" algn="l" defTabSz="4000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0150" algn="l" defTabSz="4000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0200" algn="l" defTabSz="4000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00250" algn="l" defTabSz="4000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00300" algn="l" defTabSz="4000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00350" algn="l" defTabSz="4000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00400" algn="l" defTabSz="4000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096" userDrawn="1">
          <p15:clr>
            <a:srgbClr val="A4A3A4"/>
          </p15:clr>
        </p15:guide>
        <p15:guide id="2" pos="155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451050"/>
    <a:srgbClr val="FFCCFF"/>
    <a:srgbClr val="D1B8EA"/>
    <a:srgbClr val="E2C6FA"/>
    <a:srgbClr val="FBF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8426" autoAdjust="0"/>
  </p:normalViewPr>
  <p:slideViewPr>
    <p:cSldViewPr snapToGrid="0" showGuides="1">
      <p:cViewPr>
        <p:scale>
          <a:sx n="20" d="100"/>
          <a:sy n="20" d="100"/>
        </p:scale>
        <p:origin x="-970" y="77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3"/>
            <a:ext cx="37307520" cy="11460480"/>
          </a:xfrm>
        </p:spPr>
        <p:txBody>
          <a:bodyPr anchor="b"/>
          <a:lstStyle>
            <a:lvl1pPr algn="ctr">
              <a:defRPr sz="2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3"/>
            <a:ext cx="32918400" cy="7947657"/>
          </a:xfrm>
        </p:spPr>
        <p:txBody>
          <a:bodyPr/>
          <a:lstStyle>
            <a:lvl1pPr marL="0" indent="0" algn="ctr">
              <a:buNone/>
              <a:defRPr sz="11300"/>
            </a:lvl1pPr>
            <a:lvl2pPr marL="2160270" indent="0" algn="ctr">
              <a:buNone/>
              <a:defRPr sz="9500"/>
            </a:lvl2pPr>
            <a:lvl3pPr marL="4320540" indent="0" algn="ctr">
              <a:buNone/>
              <a:defRPr sz="8500"/>
            </a:lvl3pPr>
            <a:lvl4pPr marL="6480810" indent="0" algn="ctr">
              <a:buNone/>
              <a:defRPr sz="7600"/>
            </a:lvl4pPr>
            <a:lvl5pPr marL="8641080" indent="0" algn="ctr">
              <a:buNone/>
              <a:defRPr sz="7600"/>
            </a:lvl5pPr>
            <a:lvl6pPr marL="10801350" indent="0" algn="ctr">
              <a:buNone/>
              <a:defRPr sz="7600"/>
            </a:lvl6pPr>
            <a:lvl7pPr marL="12961620" indent="0" algn="ctr">
              <a:buNone/>
              <a:defRPr sz="7600"/>
            </a:lvl7pPr>
            <a:lvl8pPr marL="15121890" indent="0" algn="ctr">
              <a:buNone/>
              <a:defRPr sz="7600"/>
            </a:lvl8pPr>
            <a:lvl9pPr marL="17282160" indent="0" algn="ctr">
              <a:buNone/>
              <a:defRPr sz="7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B29C-7F6C-4FE7-9532-19A60528B7AB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8FFD-D0E6-46DE-8E22-545DDACBF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2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B29C-7F6C-4FE7-9532-19A60528B7AB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8FFD-D0E6-46DE-8E22-545DDACBF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3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3" y="1752600"/>
            <a:ext cx="9464040" cy="278968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3" y="1752600"/>
            <a:ext cx="27843480" cy="2789682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B29C-7F6C-4FE7-9532-19A60528B7AB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8FFD-D0E6-46DE-8E22-545DDACBF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7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B29C-7F6C-4FE7-9532-19A60528B7AB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8FFD-D0E6-46DE-8E22-545DDACBF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0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50"/>
            <a:ext cx="37856160" cy="13693137"/>
          </a:xfrm>
        </p:spPr>
        <p:txBody>
          <a:bodyPr anchor="b"/>
          <a:lstStyle>
            <a:lvl1pPr>
              <a:defRPr sz="2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30"/>
            <a:ext cx="37856160" cy="7200897"/>
          </a:xfrm>
        </p:spPr>
        <p:txBody>
          <a:bodyPr/>
          <a:lstStyle>
            <a:lvl1pPr marL="0" indent="0">
              <a:buNone/>
              <a:defRPr sz="11300">
                <a:solidFill>
                  <a:schemeClr val="tx1"/>
                </a:solidFill>
              </a:defRPr>
            </a:lvl1pPr>
            <a:lvl2pPr marL="216027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B29C-7F6C-4FE7-9532-19A60528B7AB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8FFD-D0E6-46DE-8E22-545DDACBF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14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B29C-7F6C-4FE7-9532-19A60528B7AB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8FFD-D0E6-46DE-8E22-545DDACBF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15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6" y="1752607"/>
            <a:ext cx="37856160" cy="63627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3"/>
            <a:ext cx="18568032" cy="3954777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3" y="8069583"/>
            <a:ext cx="18659476" cy="3954777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3" y="12024360"/>
            <a:ext cx="18659476" cy="176860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B29C-7F6C-4FE7-9532-19A60528B7AB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8FFD-D0E6-46DE-8E22-545DDACBF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2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B29C-7F6C-4FE7-9532-19A60528B7AB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8FFD-D0E6-46DE-8E22-545DDACBF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3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B29C-7F6C-4FE7-9532-19A60528B7AB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8FFD-D0E6-46DE-8E22-545DDACBF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8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8" y="2194560"/>
            <a:ext cx="14156054" cy="7680960"/>
          </a:xfrm>
        </p:spPr>
        <p:txBody>
          <a:bodyPr anchor="b"/>
          <a:lstStyle>
            <a:lvl1pPr>
              <a:defRPr sz="1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6" y="4739647"/>
            <a:ext cx="22219920" cy="23393400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8" y="9875520"/>
            <a:ext cx="14156054" cy="18295623"/>
          </a:xfrm>
        </p:spPr>
        <p:txBody>
          <a:bodyPr/>
          <a:lstStyle>
            <a:lvl1pPr marL="0" indent="0">
              <a:buNone/>
              <a:defRPr sz="7600"/>
            </a:lvl1pPr>
            <a:lvl2pPr marL="2160270" indent="0">
              <a:buNone/>
              <a:defRPr sz="6600"/>
            </a:lvl2pPr>
            <a:lvl3pPr marL="4320540" indent="0">
              <a:buNone/>
              <a:defRPr sz="5700"/>
            </a:lvl3pPr>
            <a:lvl4pPr marL="6480810" indent="0">
              <a:buNone/>
              <a:defRPr sz="4700"/>
            </a:lvl4pPr>
            <a:lvl5pPr marL="8641080" indent="0">
              <a:buNone/>
              <a:defRPr sz="4700"/>
            </a:lvl5pPr>
            <a:lvl6pPr marL="10801350" indent="0">
              <a:buNone/>
              <a:defRPr sz="4700"/>
            </a:lvl6pPr>
            <a:lvl7pPr marL="12961620" indent="0">
              <a:buNone/>
              <a:defRPr sz="4700"/>
            </a:lvl7pPr>
            <a:lvl8pPr marL="15121890" indent="0">
              <a:buNone/>
              <a:defRPr sz="4700"/>
            </a:lvl8pPr>
            <a:lvl9pPr marL="17282160" indent="0">
              <a:buNone/>
              <a:defRPr sz="47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B29C-7F6C-4FE7-9532-19A60528B7AB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8FFD-D0E6-46DE-8E22-545DDACBF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9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8" y="2194560"/>
            <a:ext cx="14156054" cy="7680960"/>
          </a:xfrm>
        </p:spPr>
        <p:txBody>
          <a:bodyPr anchor="b"/>
          <a:lstStyle>
            <a:lvl1pPr>
              <a:defRPr sz="1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6" y="4739647"/>
            <a:ext cx="22219920" cy="23393400"/>
          </a:xfrm>
        </p:spPr>
        <p:txBody>
          <a:bodyPr anchor="t"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8" y="9875520"/>
            <a:ext cx="14156054" cy="18295623"/>
          </a:xfrm>
        </p:spPr>
        <p:txBody>
          <a:bodyPr/>
          <a:lstStyle>
            <a:lvl1pPr marL="0" indent="0">
              <a:buNone/>
              <a:defRPr sz="7600"/>
            </a:lvl1pPr>
            <a:lvl2pPr marL="2160270" indent="0">
              <a:buNone/>
              <a:defRPr sz="6600"/>
            </a:lvl2pPr>
            <a:lvl3pPr marL="4320540" indent="0">
              <a:buNone/>
              <a:defRPr sz="5700"/>
            </a:lvl3pPr>
            <a:lvl4pPr marL="6480810" indent="0">
              <a:buNone/>
              <a:defRPr sz="4700"/>
            </a:lvl4pPr>
            <a:lvl5pPr marL="8641080" indent="0">
              <a:buNone/>
              <a:defRPr sz="4700"/>
            </a:lvl5pPr>
            <a:lvl6pPr marL="10801350" indent="0">
              <a:buNone/>
              <a:defRPr sz="4700"/>
            </a:lvl6pPr>
            <a:lvl7pPr marL="12961620" indent="0">
              <a:buNone/>
              <a:defRPr sz="4700"/>
            </a:lvl7pPr>
            <a:lvl8pPr marL="15121890" indent="0">
              <a:buNone/>
              <a:defRPr sz="4700"/>
            </a:lvl8pPr>
            <a:lvl9pPr marL="17282160" indent="0">
              <a:buNone/>
              <a:defRPr sz="47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B29C-7F6C-4FE7-9532-19A60528B7AB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8FFD-D0E6-46DE-8E22-545DDACBF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3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3"/>
          </a:xfrm>
          <a:prstGeom prst="rect">
            <a:avLst/>
          </a:prstGeom>
        </p:spPr>
        <p:txBody>
          <a:bodyPr vert="horz" lIns="80010" tIns="40005" rIns="80010" bIns="4000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3"/>
          </a:xfrm>
          <a:prstGeom prst="rect">
            <a:avLst/>
          </a:prstGeom>
        </p:spPr>
        <p:txBody>
          <a:bodyPr vert="horz" lIns="80010" tIns="40005" rIns="80010" bIns="40005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80010" tIns="40005" rIns="80010" bIns="40005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CB29C-7F6C-4FE7-9532-19A60528B7AB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80010" tIns="40005" rIns="80010" bIns="40005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80010" tIns="40005" rIns="80010" bIns="40005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18FFD-D0E6-46DE-8E22-545DDACBF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7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320540" rtl="0" eaLnBrk="1" latinLnBrk="0" hangingPunct="1">
        <a:lnSpc>
          <a:spcPct val="90000"/>
        </a:lnSpc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0135" indent="-1080135" algn="l" defTabSz="4320540" rtl="0" eaLnBrk="1" latinLnBrk="0" hangingPunct="1">
        <a:lnSpc>
          <a:spcPct val="90000"/>
        </a:lnSpc>
        <a:spcBef>
          <a:spcPts val="4725"/>
        </a:spcBef>
        <a:buFont typeface="Arial" panose="020B0604020202020204" pitchFamily="34" charset="0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405" indent="-1080135" algn="l" defTabSz="4320540" rtl="0" eaLnBrk="1" latinLnBrk="0" hangingPunct="1">
        <a:lnSpc>
          <a:spcPct val="90000"/>
        </a:lnSpc>
        <a:spcBef>
          <a:spcPts val="2363"/>
        </a:spcBef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lnSpc>
          <a:spcPct val="90000"/>
        </a:lnSpc>
        <a:spcBef>
          <a:spcPts val="2363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lnSpc>
          <a:spcPct val="90000"/>
        </a:lnSpc>
        <a:spcBef>
          <a:spcPts val="2363"/>
        </a:spcBef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lnSpc>
          <a:spcPct val="90000"/>
        </a:lnSpc>
        <a:spcBef>
          <a:spcPts val="2363"/>
        </a:spcBef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lnSpc>
          <a:spcPct val="90000"/>
        </a:lnSpc>
        <a:spcBef>
          <a:spcPts val="2363"/>
        </a:spcBef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lnSpc>
          <a:spcPct val="90000"/>
        </a:lnSpc>
        <a:spcBef>
          <a:spcPts val="2363"/>
        </a:spcBef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lnSpc>
          <a:spcPct val="90000"/>
        </a:lnSpc>
        <a:spcBef>
          <a:spcPts val="2363"/>
        </a:spcBef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lnSpc>
          <a:spcPct val="90000"/>
        </a:lnSpc>
        <a:spcBef>
          <a:spcPts val="2363"/>
        </a:spcBef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652997"/>
            <a:ext cx="42265600" cy="4828995"/>
          </a:xfrm>
          <a:gradFill flip="none" rotWithShape="1">
            <a:gsLst>
              <a:gs pos="53000">
                <a:srgbClr val="451050"/>
              </a:gs>
              <a:gs pos="85000">
                <a:srgbClr val="D1B8EA"/>
              </a:gs>
              <a:gs pos="0">
                <a:schemeClr val="accent1">
                  <a:lumMod val="45000"/>
                  <a:lumOff val="55000"/>
                </a:schemeClr>
              </a:gs>
              <a:gs pos="69000">
                <a:schemeClr val="accent1">
                  <a:lumMod val="50000"/>
                  <a:lumOff val="5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anchor="ctr">
            <a:normAutofit/>
          </a:bodyPr>
          <a:lstStyle/>
          <a:p>
            <a:r>
              <a:rPr lang="en-US" sz="6300" dirty="0">
                <a:solidFill>
                  <a:schemeClr val="bg1"/>
                </a:solidFill>
                <a:latin typeface="Arial Black" panose="020B0A04020102020204" pitchFamily="34" charset="0"/>
              </a:rPr>
              <a:t>Antillean Adventist Hospital (AAH) (CURACAO) / Inter-American Division</a:t>
            </a:r>
            <a:r>
              <a:rPr lang="en-US" sz="63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sz="63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6300" dirty="0">
                <a:latin typeface="Arial Black" panose="020B0A04020102020204" pitchFamily="34" charset="0"/>
              </a:rPr>
              <a:t/>
            </a:r>
            <a:br>
              <a:rPr lang="en-US" sz="6300" dirty="0">
                <a:latin typeface="Arial Black" panose="020B0A04020102020204" pitchFamily="34" charset="0"/>
              </a:rPr>
            </a:br>
            <a:r>
              <a:rPr lang="en-US" sz="6300" dirty="0">
                <a:latin typeface="Arial Black" panose="020B0A04020102020204" pitchFamily="34" charset="0"/>
              </a:rPr>
              <a:t>Cenaida Panneflek</a:t>
            </a:r>
            <a:r>
              <a:rPr lang="en-US" sz="5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Groot </a:t>
            </a:r>
            <a:r>
              <a:rPr lang="en-US" sz="5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Davelaarweg</a:t>
            </a:r>
            <a:r>
              <a:rPr lang="en-US" sz="5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53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53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contact@aahospital.org</a:t>
            </a:r>
            <a:endParaRPr lang="en-US" sz="53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70024" y="7339582"/>
            <a:ext cx="14671323" cy="1360080"/>
          </a:xfrm>
          <a:prstGeom prst="rect">
            <a:avLst/>
          </a:prstGeom>
          <a:solidFill>
            <a:srgbClr val="8064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7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6253865" y="7298332"/>
            <a:ext cx="26824535" cy="1360714"/>
          </a:xfrm>
          <a:prstGeom prst="rect">
            <a:avLst/>
          </a:prstGeom>
          <a:solidFill>
            <a:srgbClr val="8064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10" tIns="40005" rIns="80010" bIns="40005" rtlCol="0" anchor="ctr"/>
          <a:lstStyle/>
          <a:p>
            <a:pPr algn="ctr"/>
            <a:r>
              <a:rPr lang="en-US" sz="6400" b="1" dirty="0">
                <a:solidFill>
                  <a:schemeClr val="bg1"/>
                </a:solidFill>
              </a:rPr>
              <a:t>Activities / Highlights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440543" y="2846328"/>
            <a:ext cx="39055036" cy="15319"/>
          </a:xfrm>
          <a:prstGeom prst="line">
            <a:avLst/>
          </a:prstGeom>
          <a:ln w="12700" cmpd="sng">
            <a:solidFill>
              <a:srgbClr val="9933FF"/>
            </a:solidFill>
          </a:ln>
          <a:effectLst>
            <a:glow rad="114300">
              <a:schemeClr val="accent2"/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Subtitle 7"/>
          <p:cNvSpPr txBox="1">
            <a:spLocks/>
          </p:cNvSpPr>
          <p:nvPr/>
        </p:nvSpPr>
        <p:spPr>
          <a:xfrm>
            <a:off x="855580" y="13867776"/>
            <a:ext cx="14671323" cy="1360080"/>
          </a:xfrm>
          <a:prstGeom prst="rect">
            <a:avLst/>
          </a:prstGeom>
          <a:solidFill>
            <a:srgbClr val="8064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80010" tIns="40005" rIns="80010" bIns="40005" rtlCol="0" anchor="ctr">
            <a:normAutofit/>
          </a:bodyPr>
          <a:lstStyle>
            <a:lvl1pPr marL="0" indent="0" algn="ctr" defTabSz="4754880" rtl="0" eaLnBrk="1" latinLnBrk="0" hangingPunct="1">
              <a:lnSpc>
                <a:spcPct val="90000"/>
              </a:lnSpc>
              <a:spcBef>
                <a:spcPts val="5200"/>
              </a:spcBef>
              <a:buFont typeface="Arial" panose="020B0604020202020204" pitchFamily="34" charset="0"/>
              <a:buNone/>
              <a:defRPr sz="124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7440" indent="0" algn="ctr" defTabSz="4754880" rtl="0" eaLnBrk="1" latinLnBrk="0" hangingPunct="1">
              <a:lnSpc>
                <a:spcPct val="90000"/>
              </a:lnSpc>
              <a:spcBef>
                <a:spcPts val="2600"/>
              </a:spcBef>
              <a:buFont typeface="Arial" panose="020B0604020202020204" pitchFamily="34" charset="0"/>
              <a:buNone/>
              <a:defRPr sz="10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754880" indent="0" algn="ctr" defTabSz="4754880" rtl="0" eaLnBrk="1" latinLnBrk="0" hangingPunct="1">
              <a:lnSpc>
                <a:spcPct val="90000"/>
              </a:lnSpc>
              <a:spcBef>
                <a:spcPts val="2600"/>
              </a:spcBef>
              <a:buFont typeface="Arial" panose="020B0604020202020204" pitchFamily="34" charset="0"/>
              <a:buNone/>
              <a:defRPr sz="93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132320" indent="0" algn="ctr" defTabSz="4754880" rtl="0" eaLnBrk="1" latinLnBrk="0" hangingPunct="1">
              <a:lnSpc>
                <a:spcPct val="90000"/>
              </a:lnSpc>
              <a:spcBef>
                <a:spcPts val="2600"/>
              </a:spcBef>
              <a:buFont typeface="Arial" panose="020B0604020202020204" pitchFamily="34" charset="0"/>
              <a:buNone/>
              <a:defRPr sz="8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509760" indent="0" algn="ctr" defTabSz="4754880" rtl="0" eaLnBrk="1" latinLnBrk="0" hangingPunct="1">
              <a:lnSpc>
                <a:spcPct val="90000"/>
              </a:lnSpc>
              <a:spcBef>
                <a:spcPts val="2600"/>
              </a:spcBef>
              <a:buFont typeface="Arial" panose="020B0604020202020204" pitchFamily="34" charset="0"/>
              <a:buNone/>
              <a:defRPr sz="8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887200" indent="0" algn="ctr" defTabSz="4754880" rtl="0" eaLnBrk="1" latinLnBrk="0" hangingPunct="1">
              <a:lnSpc>
                <a:spcPct val="90000"/>
              </a:lnSpc>
              <a:spcBef>
                <a:spcPts val="2600"/>
              </a:spcBef>
              <a:buFont typeface="Arial" panose="020B0604020202020204" pitchFamily="34" charset="0"/>
              <a:buNone/>
              <a:defRPr sz="8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264640" indent="0" algn="ctr" defTabSz="4754880" rtl="0" eaLnBrk="1" latinLnBrk="0" hangingPunct="1">
              <a:lnSpc>
                <a:spcPct val="90000"/>
              </a:lnSpc>
              <a:spcBef>
                <a:spcPts val="2600"/>
              </a:spcBef>
              <a:buFont typeface="Arial" panose="020B0604020202020204" pitchFamily="34" charset="0"/>
              <a:buNone/>
              <a:defRPr sz="8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642080" indent="0" algn="ctr" defTabSz="4754880" rtl="0" eaLnBrk="1" latinLnBrk="0" hangingPunct="1">
              <a:lnSpc>
                <a:spcPct val="90000"/>
              </a:lnSpc>
              <a:spcBef>
                <a:spcPts val="2600"/>
              </a:spcBef>
              <a:buFont typeface="Arial" panose="020B0604020202020204" pitchFamily="34" charset="0"/>
              <a:buNone/>
              <a:defRPr sz="8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9019520" indent="0" algn="ctr" defTabSz="4754880" rtl="0" eaLnBrk="1" latinLnBrk="0" hangingPunct="1">
              <a:lnSpc>
                <a:spcPct val="90000"/>
              </a:lnSpc>
              <a:spcBef>
                <a:spcPts val="2600"/>
              </a:spcBef>
              <a:buFont typeface="Arial" panose="020B0604020202020204" pitchFamily="34" charset="0"/>
              <a:buNone/>
              <a:defRPr sz="8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700" b="1" dirty="0">
                <a:solidFill>
                  <a:schemeClr val="bg1"/>
                </a:solidFill>
              </a:rPr>
              <a:t>History</a:t>
            </a:r>
          </a:p>
        </p:txBody>
      </p:sp>
      <p:sp>
        <p:nvSpPr>
          <p:cNvPr id="11" name="Subtitle 7"/>
          <p:cNvSpPr txBox="1">
            <a:spLocks/>
          </p:cNvSpPr>
          <p:nvPr/>
        </p:nvSpPr>
        <p:spPr>
          <a:xfrm>
            <a:off x="855581" y="19569078"/>
            <a:ext cx="14671323" cy="1360080"/>
          </a:xfrm>
          <a:prstGeom prst="rect">
            <a:avLst/>
          </a:prstGeom>
          <a:solidFill>
            <a:srgbClr val="8064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80010" tIns="40005" rIns="80010" bIns="40005" rtlCol="0" anchor="ctr">
            <a:normAutofit/>
          </a:bodyPr>
          <a:lstStyle>
            <a:lvl1pPr marL="0" indent="0" algn="ctr" defTabSz="4754880" rtl="0" eaLnBrk="1" latinLnBrk="0" hangingPunct="1">
              <a:lnSpc>
                <a:spcPct val="90000"/>
              </a:lnSpc>
              <a:spcBef>
                <a:spcPts val="5200"/>
              </a:spcBef>
              <a:buFont typeface="Arial" panose="020B0604020202020204" pitchFamily="34" charset="0"/>
              <a:buNone/>
              <a:defRPr sz="124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7440" indent="0" algn="ctr" defTabSz="4754880" rtl="0" eaLnBrk="1" latinLnBrk="0" hangingPunct="1">
              <a:lnSpc>
                <a:spcPct val="90000"/>
              </a:lnSpc>
              <a:spcBef>
                <a:spcPts val="2600"/>
              </a:spcBef>
              <a:buFont typeface="Arial" panose="020B0604020202020204" pitchFamily="34" charset="0"/>
              <a:buNone/>
              <a:defRPr sz="10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754880" indent="0" algn="ctr" defTabSz="4754880" rtl="0" eaLnBrk="1" latinLnBrk="0" hangingPunct="1">
              <a:lnSpc>
                <a:spcPct val="90000"/>
              </a:lnSpc>
              <a:spcBef>
                <a:spcPts val="2600"/>
              </a:spcBef>
              <a:buFont typeface="Arial" panose="020B0604020202020204" pitchFamily="34" charset="0"/>
              <a:buNone/>
              <a:defRPr sz="93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132320" indent="0" algn="ctr" defTabSz="4754880" rtl="0" eaLnBrk="1" latinLnBrk="0" hangingPunct="1">
              <a:lnSpc>
                <a:spcPct val="90000"/>
              </a:lnSpc>
              <a:spcBef>
                <a:spcPts val="2600"/>
              </a:spcBef>
              <a:buFont typeface="Arial" panose="020B0604020202020204" pitchFamily="34" charset="0"/>
              <a:buNone/>
              <a:defRPr sz="8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509760" indent="0" algn="ctr" defTabSz="4754880" rtl="0" eaLnBrk="1" latinLnBrk="0" hangingPunct="1">
              <a:lnSpc>
                <a:spcPct val="90000"/>
              </a:lnSpc>
              <a:spcBef>
                <a:spcPts val="2600"/>
              </a:spcBef>
              <a:buFont typeface="Arial" panose="020B0604020202020204" pitchFamily="34" charset="0"/>
              <a:buNone/>
              <a:defRPr sz="8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887200" indent="0" algn="ctr" defTabSz="4754880" rtl="0" eaLnBrk="1" latinLnBrk="0" hangingPunct="1">
              <a:lnSpc>
                <a:spcPct val="90000"/>
              </a:lnSpc>
              <a:spcBef>
                <a:spcPts val="2600"/>
              </a:spcBef>
              <a:buFont typeface="Arial" panose="020B0604020202020204" pitchFamily="34" charset="0"/>
              <a:buNone/>
              <a:defRPr sz="8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264640" indent="0" algn="ctr" defTabSz="4754880" rtl="0" eaLnBrk="1" latinLnBrk="0" hangingPunct="1">
              <a:lnSpc>
                <a:spcPct val="90000"/>
              </a:lnSpc>
              <a:spcBef>
                <a:spcPts val="2600"/>
              </a:spcBef>
              <a:buFont typeface="Arial" panose="020B0604020202020204" pitchFamily="34" charset="0"/>
              <a:buNone/>
              <a:defRPr sz="8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642080" indent="0" algn="ctr" defTabSz="4754880" rtl="0" eaLnBrk="1" latinLnBrk="0" hangingPunct="1">
              <a:lnSpc>
                <a:spcPct val="90000"/>
              </a:lnSpc>
              <a:spcBef>
                <a:spcPts val="2600"/>
              </a:spcBef>
              <a:buFont typeface="Arial" panose="020B0604020202020204" pitchFamily="34" charset="0"/>
              <a:buNone/>
              <a:defRPr sz="8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9019520" indent="0" algn="ctr" defTabSz="4754880" rtl="0" eaLnBrk="1" latinLnBrk="0" hangingPunct="1">
              <a:lnSpc>
                <a:spcPct val="90000"/>
              </a:lnSpc>
              <a:spcBef>
                <a:spcPts val="2600"/>
              </a:spcBef>
              <a:buFont typeface="Arial" panose="020B0604020202020204" pitchFamily="34" charset="0"/>
              <a:buNone/>
              <a:defRPr sz="8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700" b="1" dirty="0">
                <a:solidFill>
                  <a:schemeClr val="bg1"/>
                </a:solidFill>
              </a:rPr>
              <a:t>Mission</a:t>
            </a:r>
          </a:p>
        </p:txBody>
      </p:sp>
      <p:sp>
        <p:nvSpPr>
          <p:cNvPr id="12" name="Subtitle 7"/>
          <p:cNvSpPr txBox="1">
            <a:spLocks/>
          </p:cNvSpPr>
          <p:nvPr/>
        </p:nvSpPr>
        <p:spPr>
          <a:xfrm>
            <a:off x="855579" y="24919456"/>
            <a:ext cx="14671323" cy="1360080"/>
          </a:xfrm>
          <a:prstGeom prst="rect">
            <a:avLst/>
          </a:prstGeom>
          <a:solidFill>
            <a:srgbClr val="8064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80010" tIns="40005" rIns="80010" bIns="40005" rtlCol="0" anchor="ctr">
            <a:normAutofit/>
          </a:bodyPr>
          <a:lstStyle>
            <a:lvl1pPr marL="0" indent="0" algn="ctr" defTabSz="4754880" rtl="0" eaLnBrk="1" latinLnBrk="0" hangingPunct="1">
              <a:lnSpc>
                <a:spcPct val="90000"/>
              </a:lnSpc>
              <a:spcBef>
                <a:spcPts val="5200"/>
              </a:spcBef>
              <a:buFont typeface="Arial" panose="020B0604020202020204" pitchFamily="34" charset="0"/>
              <a:buNone/>
              <a:defRPr sz="124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7440" indent="0" algn="ctr" defTabSz="4754880" rtl="0" eaLnBrk="1" latinLnBrk="0" hangingPunct="1">
              <a:lnSpc>
                <a:spcPct val="90000"/>
              </a:lnSpc>
              <a:spcBef>
                <a:spcPts val="2600"/>
              </a:spcBef>
              <a:buFont typeface="Arial" panose="020B0604020202020204" pitchFamily="34" charset="0"/>
              <a:buNone/>
              <a:defRPr sz="10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754880" indent="0" algn="ctr" defTabSz="4754880" rtl="0" eaLnBrk="1" latinLnBrk="0" hangingPunct="1">
              <a:lnSpc>
                <a:spcPct val="90000"/>
              </a:lnSpc>
              <a:spcBef>
                <a:spcPts val="2600"/>
              </a:spcBef>
              <a:buFont typeface="Arial" panose="020B0604020202020204" pitchFamily="34" charset="0"/>
              <a:buNone/>
              <a:defRPr sz="93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132320" indent="0" algn="ctr" defTabSz="4754880" rtl="0" eaLnBrk="1" latinLnBrk="0" hangingPunct="1">
              <a:lnSpc>
                <a:spcPct val="90000"/>
              </a:lnSpc>
              <a:spcBef>
                <a:spcPts val="2600"/>
              </a:spcBef>
              <a:buFont typeface="Arial" panose="020B0604020202020204" pitchFamily="34" charset="0"/>
              <a:buNone/>
              <a:defRPr sz="8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509760" indent="0" algn="ctr" defTabSz="4754880" rtl="0" eaLnBrk="1" latinLnBrk="0" hangingPunct="1">
              <a:lnSpc>
                <a:spcPct val="90000"/>
              </a:lnSpc>
              <a:spcBef>
                <a:spcPts val="2600"/>
              </a:spcBef>
              <a:buFont typeface="Arial" panose="020B0604020202020204" pitchFamily="34" charset="0"/>
              <a:buNone/>
              <a:defRPr sz="8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887200" indent="0" algn="ctr" defTabSz="4754880" rtl="0" eaLnBrk="1" latinLnBrk="0" hangingPunct="1">
              <a:lnSpc>
                <a:spcPct val="90000"/>
              </a:lnSpc>
              <a:spcBef>
                <a:spcPts val="2600"/>
              </a:spcBef>
              <a:buFont typeface="Arial" panose="020B0604020202020204" pitchFamily="34" charset="0"/>
              <a:buNone/>
              <a:defRPr sz="8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264640" indent="0" algn="ctr" defTabSz="4754880" rtl="0" eaLnBrk="1" latinLnBrk="0" hangingPunct="1">
              <a:lnSpc>
                <a:spcPct val="90000"/>
              </a:lnSpc>
              <a:spcBef>
                <a:spcPts val="2600"/>
              </a:spcBef>
              <a:buFont typeface="Arial" panose="020B0604020202020204" pitchFamily="34" charset="0"/>
              <a:buNone/>
              <a:defRPr sz="8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642080" indent="0" algn="ctr" defTabSz="4754880" rtl="0" eaLnBrk="1" latinLnBrk="0" hangingPunct="1">
              <a:lnSpc>
                <a:spcPct val="90000"/>
              </a:lnSpc>
              <a:spcBef>
                <a:spcPts val="2600"/>
              </a:spcBef>
              <a:buFont typeface="Arial" panose="020B0604020202020204" pitchFamily="34" charset="0"/>
              <a:buNone/>
              <a:defRPr sz="8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9019520" indent="0" algn="ctr" defTabSz="4754880" rtl="0" eaLnBrk="1" latinLnBrk="0" hangingPunct="1">
              <a:lnSpc>
                <a:spcPct val="90000"/>
              </a:lnSpc>
              <a:spcBef>
                <a:spcPts val="2600"/>
              </a:spcBef>
              <a:buFont typeface="Arial" panose="020B0604020202020204" pitchFamily="34" charset="0"/>
              <a:buNone/>
              <a:defRPr sz="83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700" b="1" dirty="0">
                <a:solidFill>
                  <a:schemeClr val="bg1"/>
                </a:solidFill>
              </a:rPr>
              <a:t>Statistical Summary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253865" y="24976188"/>
            <a:ext cx="26824535" cy="1360714"/>
          </a:xfrm>
          <a:prstGeom prst="rect">
            <a:avLst/>
          </a:prstGeom>
          <a:solidFill>
            <a:srgbClr val="8064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10" tIns="40005" rIns="80010" bIns="40005" rtlCol="0" anchor="ctr"/>
          <a:lstStyle/>
          <a:p>
            <a:pPr algn="ctr"/>
            <a:r>
              <a:rPr lang="en-US" sz="6400" b="1" dirty="0">
                <a:solidFill>
                  <a:schemeClr val="bg1"/>
                </a:solidFill>
              </a:rPr>
              <a:t>Future Goals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253865" y="26447972"/>
            <a:ext cx="26824535" cy="5128327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r>
              <a:rPr lang="en-US" sz="39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Short term goals:</a:t>
            </a:r>
          </a:p>
          <a:p>
            <a:pPr marL="600075" indent="-600075">
              <a:buBlip>
                <a:blip r:embed="rId2"/>
              </a:buBlip>
            </a:pPr>
            <a:r>
              <a:rPr lang="en-US" sz="3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Construct 4 state of the art operating theatres</a:t>
            </a:r>
          </a:p>
          <a:p>
            <a:pPr marL="600075" indent="-600075">
              <a:buBlip>
                <a:blip r:embed="rId2"/>
              </a:buBlip>
            </a:pPr>
            <a:r>
              <a:rPr lang="en-US" sz="3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Complete our Dialysis  Center</a:t>
            </a:r>
          </a:p>
          <a:p>
            <a:pPr marL="600075" indent="-600075">
              <a:buBlip>
                <a:blip r:embed="rId2"/>
              </a:buBlip>
            </a:pPr>
            <a:r>
              <a:rPr lang="en-US" sz="3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Employ qualified and dedicated personnel </a:t>
            </a:r>
          </a:p>
          <a:p>
            <a:pPr marL="600075" indent="-600075">
              <a:buBlip>
                <a:blip r:embed="rId2"/>
              </a:buBlip>
            </a:pPr>
            <a:r>
              <a:rPr lang="en-US" sz="3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Set up a pharmacy to serve external patients</a:t>
            </a:r>
          </a:p>
          <a:p>
            <a:pPr marL="600075" indent="-600075">
              <a:buBlip>
                <a:blip r:embed="rId2"/>
              </a:buBlip>
            </a:pPr>
            <a:r>
              <a:rPr lang="en-US" sz="3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Become an accredited JCI and ISO facility </a:t>
            </a:r>
          </a:p>
          <a:p>
            <a:r>
              <a:rPr lang="en-US" sz="39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Long term goals:</a:t>
            </a:r>
            <a:r>
              <a:rPr lang="en-US" sz="3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600075" indent="-600075">
              <a:buBlip>
                <a:blip r:embed="rId2"/>
              </a:buBlip>
            </a:pPr>
            <a:r>
              <a:rPr lang="en-US" sz="3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Reconstruct the facilities at both locations to avoid flooding in the future</a:t>
            </a:r>
          </a:p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2913" y="8776195"/>
            <a:ext cx="14671323" cy="4420441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r>
              <a:rPr lang="en-US" sz="4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AAH is a short stay hospital that serves low risk and limited acute risk patients.  With its team of 260 employees and 35 specialists it serves 35% of its community.  AAH boasts an infection rate of less than 1%, a patient satisfaction rate of 96% and has the oldest fully vegetarian kitchen on the island.  </a:t>
            </a:r>
            <a:endParaRPr lang="en-US" sz="4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0024" y="26397102"/>
            <a:ext cx="14671323" cy="5866991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r>
              <a:rPr lang="en-US" sz="4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Mortality									  01			Market Share			35%		</a:t>
            </a:r>
          </a:p>
          <a:p>
            <a:r>
              <a:rPr lang="en-US" sz="4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Transference							  06 			Occupancy					65%</a:t>
            </a:r>
          </a:p>
          <a:p>
            <a:r>
              <a:rPr lang="en-US" sz="4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Falls												  02			Outpatients		 42,100</a:t>
            </a:r>
          </a:p>
          <a:p>
            <a:r>
              <a:rPr lang="en-US" sz="4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Intra Hospital Infection  01			Inpatients				8,007</a:t>
            </a:r>
          </a:p>
          <a:p>
            <a:r>
              <a:rPr lang="en-US" sz="4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Complaints								  08			Beds									100</a:t>
            </a:r>
          </a:p>
          <a:p>
            <a:r>
              <a:rPr lang="en-US" sz="4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Needle Stick Injury			  02</a:t>
            </a:r>
          </a:p>
          <a:p>
            <a:endParaRPr lang="en-US" sz="4700" dirty="0"/>
          </a:p>
          <a:p>
            <a:endParaRPr lang="en-US" sz="47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7755" y="21021517"/>
            <a:ext cx="14671323" cy="3066224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r>
              <a:rPr lang="en-US" sz="4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Mission</a:t>
            </a:r>
            <a:r>
              <a:rPr lang="en-US" sz="4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 To Reflect Christ</a:t>
            </a:r>
          </a:p>
          <a:p>
            <a:r>
              <a:rPr lang="en-US" sz="4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Vision</a:t>
            </a:r>
            <a:r>
              <a:rPr lang="en-US" sz="4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 Respect patients and exceed expectations.</a:t>
            </a:r>
          </a:p>
          <a:p>
            <a:r>
              <a:rPr lang="en-US" sz="4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Values</a:t>
            </a:r>
            <a:r>
              <a:rPr lang="en-US" sz="4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 </a:t>
            </a:r>
            <a:r>
              <a:rPr lang="en-US" sz="53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</a:rPr>
              <a:t>HI</a:t>
            </a:r>
            <a:r>
              <a:rPr lang="en-US" sz="4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</a:rPr>
              <a:t>Reach</a:t>
            </a:r>
            <a:r>
              <a:rPr lang="en-US" sz="47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47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</a:rPr>
              <a:t>(</a:t>
            </a:r>
            <a:r>
              <a:rPr lang="en-US" sz="47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Humility, Integrity, Resilience, Enthusiasm, Accountability, Compassion and Hospitality) </a:t>
            </a:r>
            <a:endParaRPr lang="en-US" sz="47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0025" y="15295168"/>
            <a:ext cx="14671323" cy="3697166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r>
              <a:rPr lang="en-US" sz="4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From its start as a maternity clinic the hospital has steadily expanded its services and now provides general surgery, orthopedic surgery,  gynecology, urology, plastic surgery, </a:t>
            </a:r>
          </a:p>
          <a:p>
            <a:r>
              <a:rPr lang="en-US" sz="4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ophthalmology, endoscopy, radiology and lab services, internal medicine and a sleep center. </a:t>
            </a:r>
            <a:endParaRPr lang="en-US" sz="4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5582" y="5651409"/>
            <a:ext cx="42222819" cy="137345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pPr algn="ctr"/>
            <a:r>
              <a:rPr lang="en-US" sz="8400" b="1" i="1" dirty="0"/>
              <a:t>Leading The Way In Digital Health Care</a:t>
            </a:r>
            <a:endParaRPr lang="en-US" sz="8400" b="1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56583" y="8992752"/>
            <a:ext cx="26706627" cy="1524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1276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2327</TotalTime>
  <Words>221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Antillean Adventist Hospital (AAH) (CURACAO) / Inter-American Division  Cenaida Panneflek Groot Davelaarweg 1 / contact@aahospital.org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James, Wesley (LLU)</dc:creator>
  <cp:lastModifiedBy>Biddle, Amanda</cp:lastModifiedBy>
  <cp:revision>49</cp:revision>
  <dcterms:created xsi:type="dcterms:W3CDTF">2018-09-13T21:46:21Z</dcterms:created>
  <dcterms:modified xsi:type="dcterms:W3CDTF">2018-10-15T17:22:26Z</dcterms:modified>
</cp:coreProperties>
</file>