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handoutMasterIdLst>
    <p:handoutMasterId r:id="rId9"/>
  </p:handoutMasterIdLst>
  <p:sldIdLst>
    <p:sldId id="256" r:id="rId2"/>
    <p:sldId id="299" r:id="rId3"/>
    <p:sldId id="286" r:id="rId4"/>
    <p:sldId id="302" r:id="rId5"/>
    <p:sldId id="270" r:id="rId6"/>
    <p:sldId id="30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DC33D-B67B-435B-A0A7-4EAEBAD3F4E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8C7DB-49AA-4D2F-8033-1088C1E0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88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81A24-FE7E-47A0-A89C-41CADDE4968C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F42A1-F8E8-4C54-9D49-070E1DE24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2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Good Samaritan2 Chet 9-05 p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2" b="4860"/>
          <a:stretch>
            <a:fillRect/>
          </a:stretch>
        </p:blipFill>
        <p:spPr bwMode="auto">
          <a:xfrm>
            <a:off x="0" y="1905000"/>
            <a:ext cx="12192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-14817" y="-7938"/>
            <a:ext cx="12217401" cy="2300288"/>
          </a:xfrm>
          <a:prstGeom prst="rect">
            <a:avLst/>
          </a:prstGeom>
          <a:gradFill rotWithShape="0">
            <a:gsLst>
              <a:gs pos="0">
                <a:srgbClr val="5D1226"/>
              </a:gs>
              <a:gs pos="100000">
                <a:srgbClr val="901C3B"/>
              </a:gs>
            </a:gsLst>
            <a:lin ang="5400000" scaled="1"/>
          </a:gra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2400" smtClean="0">
              <a:cs typeface="Arial" panose="020B0604020202020204" pitchFamily="34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5867400"/>
            <a:ext cx="12192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400" smtClean="0">
              <a:cs typeface="Arial" panose="020B0604020202020204" pitchFamily="34" charset="0"/>
            </a:endParaRPr>
          </a:p>
        </p:txBody>
      </p:sp>
      <p:pic>
        <p:nvPicPr>
          <p:cNvPr id="7" name="Picture 23" descr="llu_display_horiz_cmy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" y="6032501"/>
            <a:ext cx="600286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81667" y="609600"/>
            <a:ext cx="9226551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2567" y="1371600"/>
            <a:ext cx="8375651" cy="8382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CAC2AD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236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6651" y="322264"/>
            <a:ext cx="2664883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22264"/>
            <a:ext cx="7791451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4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77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1" y="1531938"/>
            <a:ext cx="52281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531938"/>
            <a:ext cx="52281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7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1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2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20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23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33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22263"/>
            <a:ext cx="106595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31938"/>
            <a:ext cx="1065953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12"/>
          <p:cNvSpPr>
            <a:spLocks noChangeArrowheads="1"/>
          </p:cNvSpPr>
          <p:nvPr/>
        </p:nvSpPr>
        <p:spPr bwMode="auto">
          <a:xfrm>
            <a:off x="0" y="5867400"/>
            <a:ext cx="12192000" cy="990600"/>
          </a:xfrm>
          <a:prstGeom prst="rect">
            <a:avLst/>
          </a:prstGeom>
          <a:solidFill>
            <a:srgbClr val="901C3B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400" smtClean="0">
              <a:cs typeface="Arial" panose="020B0604020202020204" pitchFamily="34" charset="0"/>
            </a:endParaRPr>
          </a:p>
        </p:txBody>
      </p:sp>
      <p:pic>
        <p:nvPicPr>
          <p:cNvPr id="1029" name="Picture 21" descr="llu_display_horiz_re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" y="6038850"/>
            <a:ext cx="5962651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49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kern="1200">
          <a:solidFill>
            <a:srgbClr val="901C3B"/>
          </a:solidFill>
          <a:latin typeface="+mj-lt"/>
          <a:ea typeface="+mj-ea"/>
          <a:cs typeface="Osaka" charset="0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rgbClr val="901C3B"/>
          </a:solidFill>
          <a:latin typeface="Arial" panose="020B0604020202020204" pitchFamily="34" charset="0"/>
          <a:ea typeface="Osaka" pitchFamily="1" charset="-128"/>
          <a:cs typeface="Osaka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rgbClr val="901C3B"/>
          </a:solidFill>
          <a:latin typeface="Arial" panose="020B0604020202020204" pitchFamily="34" charset="0"/>
          <a:ea typeface="Osaka" pitchFamily="1" charset="-128"/>
          <a:cs typeface="Osaka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rgbClr val="901C3B"/>
          </a:solidFill>
          <a:latin typeface="Arial" panose="020B0604020202020204" pitchFamily="34" charset="0"/>
          <a:ea typeface="Osaka" pitchFamily="1" charset="-128"/>
          <a:cs typeface="Osaka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rgbClr val="901C3B"/>
          </a:solidFill>
          <a:latin typeface="Arial" panose="020B0604020202020204" pitchFamily="34" charset="0"/>
          <a:ea typeface="Osaka" pitchFamily="1" charset="-128"/>
          <a:cs typeface="Osaka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rgbClr val="901C3B"/>
          </a:solidFill>
          <a:latin typeface="Arial" panose="020B0604020202020204" pitchFamily="34" charset="0"/>
          <a:ea typeface="Osaka" pitchFamily="1" charset="-128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rgbClr val="901C3B"/>
          </a:solidFill>
          <a:latin typeface="Arial" panose="020B0604020202020204" pitchFamily="34" charset="0"/>
          <a:ea typeface="Osaka" pitchFamily="1" charset="-128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rgbClr val="901C3B"/>
          </a:solidFill>
          <a:latin typeface="Arial" panose="020B0604020202020204" pitchFamily="34" charset="0"/>
          <a:ea typeface="Osaka" pitchFamily="1" charset="-128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rgbClr val="901C3B"/>
          </a:solidFill>
          <a:latin typeface="Arial" panose="020B0604020202020204" pitchFamily="34" charset="0"/>
          <a:ea typeface="Osaka" pitchFamily="1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rgbClr val="901C3B"/>
        </a:buClr>
        <a:buChar char="»"/>
        <a:defRPr kern="1200">
          <a:solidFill>
            <a:schemeClr val="tx1"/>
          </a:solidFill>
          <a:latin typeface="+mn-lt"/>
          <a:ea typeface="+mn-ea"/>
          <a:cs typeface="Osaka" charset="0"/>
        </a:defRPr>
      </a:lvl1pPr>
      <a:lvl2pPr marL="515938" indent="-2317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~"/>
        <a:defRPr kern="1200">
          <a:solidFill>
            <a:schemeClr val="tx1"/>
          </a:solidFill>
          <a:latin typeface="+mn-lt"/>
          <a:ea typeface="+mn-ea"/>
          <a:cs typeface="Osaka" charset="0"/>
        </a:defRPr>
      </a:lvl2pPr>
      <a:lvl3pPr marL="804863" indent="-1746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panose="02020603050405020304" pitchFamily="18" charset="0"/>
        <a:buChar char="•"/>
        <a:defRPr kern="1200">
          <a:solidFill>
            <a:schemeClr val="tx1"/>
          </a:solidFill>
          <a:latin typeface="+mn-lt"/>
          <a:ea typeface="+mn-ea"/>
          <a:cs typeface="Osaka" charset="0"/>
        </a:defRPr>
      </a:lvl3pPr>
      <a:lvl4pPr marL="1143000" indent="-2238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~"/>
        <a:defRPr kern="1200">
          <a:solidFill>
            <a:schemeClr val="tx1"/>
          </a:solidFill>
          <a:latin typeface="+mn-lt"/>
          <a:ea typeface="+mn-ea"/>
          <a:cs typeface="Osaka" charset="0"/>
        </a:defRPr>
      </a:lvl4pPr>
      <a:lvl5pPr marL="1430338" indent="-1682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panose="02020603050405020304" pitchFamily="18" charset="0"/>
        <a:buChar char="•"/>
        <a:defRPr kern="1200">
          <a:solidFill>
            <a:schemeClr val="tx1"/>
          </a:solidFill>
          <a:latin typeface="+mn-lt"/>
          <a:ea typeface="+mn-ea"/>
          <a:cs typeface="Osak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CAMEL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Wellness Panel</a:t>
            </a:r>
          </a:p>
          <a:p>
            <a:r>
              <a:rPr lang="en-US" dirty="0" smtClean="0"/>
              <a:t>October 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enn diagram wellness flowsheet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11831" r="1635" b="282"/>
          <a:stretch/>
        </p:blipFill>
        <p:spPr>
          <a:xfrm>
            <a:off x="317575" y="19571"/>
            <a:ext cx="11543500" cy="68384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83189" y="966651"/>
            <a:ext cx="12932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Dr. Darcy Trenkle</a:t>
            </a:r>
          </a:p>
          <a:p>
            <a:r>
              <a:rPr lang="en-US" sz="1000" dirty="0" smtClean="0"/>
              <a:t>dtrenkle@lllu.edu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925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200098"/>
              </p:ext>
            </p:extLst>
          </p:nvPr>
        </p:nvGraphicFramePr>
        <p:xfrm>
          <a:off x="1752600" y="76201"/>
          <a:ext cx="8763000" cy="7217391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6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8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Religion/ Social</a:t>
                      </a:r>
                    </a:p>
                    <a:p>
                      <a:pPr algn="ctr"/>
                      <a:r>
                        <a:rPr lang="en-US" sz="1400" b="0" dirty="0" smtClean="0"/>
                        <a:t>Student Social</a:t>
                      </a:r>
                      <a:r>
                        <a:rPr lang="en-US" sz="1400" b="0" baseline="0" dirty="0" smtClean="0"/>
                        <a:t> VP</a:t>
                      </a:r>
                    </a:p>
                    <a:p>
                      <a:pPr algn="ctr"/>
                      <a:r>
                        <a:rPr lang="en-US" sz="1400" b="0" baseline="0" dirty="0" smtClean="0"/>
                        <a:t>Carla Gober</a:t>
                      </a:r>
                      <a:r>
                        <a:rPr lang="en-US" sz="1400" b="0" dirty="0" smtClean="0"/>
                        <a:t> 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Resilience</a:t>
                      </a:r>
                    </a:p>
                    <a:p>
                      <a:pPr algn="ctr"/>
                      <a:r>
                        <a:rPr lang="en-US" sz="1400" b="0" dirty="0" smtClean="0"/>
                        <a:t>Barbara Hernandez</a:t>
                      </a:r>
                    </a:p>
                    <a:p>
                      <a:pPr algn="ctr"/>
                      <a:r>
                        <a:rPr lang="en-US" sz="1400" b="0" dirty="0" smtClean="0"/>
                        <a:t>Jessica</a:t>
                      </a:r>
                      <a:r>
                        <a:rPr lang="en-US" sz="1400" b="0" baseline="0" dirty="0" smtClean="0"/>
                        <a:t> Chen Feng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Learning Strategies</a:t>
                      </a:r>
                    </a:p>
                    <a:p>
                      <a:pPr algn="ctr"/>
                      <a:r>
                        <a:rPr lang="en-US" sz="1400" b="0" dirty="0" smtClean="0"/>
                        <a:t>Dr.</a:t>
                      </a:r>
                      <a:r>
                        <a:rPr lang="en-US" sz="1400" b="0" baseline="0" dirty="0" smtClean="0"/>
                        <a:t> Souder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Professionalism</a:t>
                      </a:r>
                    </a:p>
                    <a:p>
                      <a:pPr algn="ctr"/>
                      <a:r>
                        <a:rPr lang="en-US" sz="1400" b="0" dirty="0" smtClean="0"/>
                        <a:t>Dr. Loo and Dr. Oei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Service Learning</a:t>
                      </a:r>
                    </a:p>
                    <a:p>
                      <a:pPr algn="ctr"/>
                      <a:r>
                        <a:rPr lang="en-US" sz="1400" b="0" dirty="0" smtClean="0"/>
                        <a:t>JC Belliard/Dr. Baum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Welcome Picnic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Aug 1, 6- pm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Resilience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Skills Intro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nd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yrs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only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Aug 27,29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Time Management and Study techniques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en-US" sz="1600" b="1" baseline="30000" dirty="0" smtClean="0">
                          <a:solidFill>
                            <a:srgbClr val="00B050"/>
                          </a:solidFill>
                        </a:rPr>
                        <a:t>st</a:t>
                      </a:r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</a:rPr>
                        <a:t> years only</a:t>
                      </a:r>
                      <a:endParaRPr lang="en-US" sz="16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Sept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24, 26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Professionalism Cases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nd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yrs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only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Oct 29, 31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Intro to Social Determinants at </a:t>
                      </a:r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Gateway </a:t>
                      </a:r>
                    </a:p>
                    <a:p>
                      <a:pPr algn="ctr"/>
                      <a:r>
                        <a:rPr lang="en-US" b="1" smtClean="0">
                          <a:solidFill>
                            <a:srgbClr val="000090"/>
                          </a:solidFill>
                        </a:rPr>
                        <a:t>1st</a:t>
                      </a:r>
                      <a:r>
                        <a:rPr lang="en-US" b="1" baseline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000090"/>
                          </a:solidFill>
                        </a:rPr>
                        <a:t>&amp; 2</a:t>
                      </a:r>
                      <a:r>
                        <a:rPr lang="en-US" b="1" baseline="30000" dirty="0" smtClean="0">
                          <a:solidFill>
                            <a:srgbClr val="000090"/>
                          </a:solidFill>
                        </a:rPr>
                        <a:t>nd</a:t>
                      </a:r>
                      <a:r>
                        <a:rPr lang="en-US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90"/>
                          </a:solidFill>
                        </a:rPr>
                        <a:t>yrs</a:t>
                      </a:r>
                      <a:endParaRPr lang="en-US" b="1" dirty="0" smtClean="0">
                        <a:solidFill>
                          <a:srgbClr val="00009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Oct 8,10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Leader  Faith Story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Date TBD in ORM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Aug 8-Sept 12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Getting Help with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online screening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en-US" b="1" baseline="30000" dirty="0" smtClean="0">
                          <a:solidFill>
                            <a:srgbClr val="00B050"/>
                          </a:solidFill>
                        </a:rPr>
                        <a:t>st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</a:rPr>
                        <a:t> years only</a:t>
                      </a:r>
                      <a:endParaRPr lang="en-US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Nov 5, 7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Advice from 2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years/EBM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strategies/time management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1st</a:t>
                      </a:r>
                      <a:r>
                        <a:rPr lang="en-US" sz="1600" b="1" baseline="0" dirty="0" smtClean="0">
                          <a:solidFill>
                            <a:srgbClr val="000090"/>
                          </a:solidFill>
                        </a:rPr>
                        <a:t> &amp; 2</a:t>
                      </a:r>
                      <a:r>
                        <a:rPr lang="en-US" sz="1600" b="1" baseline="30000" dirty="0" smtClean="0">
                          <a:solidFill>
                            <a:srgbClr val="000090"/>
                          </a:solidFill>
                        </a:rPr>
                        <a:t>nd</a:t>
                      </a:r>
                      <a:r>
                        <a:rPr lang="en-US" sz="16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0090"/>
                          </a:solidFill>
                        </a:rPr>
                        <a:t>yrs</a:t>
                      </a:r>
                      <a:endParaRPr lang="en-US" sz="1600" b="1" dirty="0" smtClean="0">
                        <a:solidFill>
                          <a:srgbClr val="000090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Nov 26, 28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Professionalism Cases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en-US" b="1" baseline="30000" dirty="0" smtClean="0">
                          <a:solidFill>
                            <a:srgbClr val="00B050"/>
                          </a:solidFill>
                        </a:rPr>
                        <a:t>st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</a:rPr>
                        <a:t> years only</a:t>
                      </a:r>
                      <a:endParaRPr lang="en-US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Jan 7, 9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Bias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en-US" b="1" baseline="30000" dirty="0" smtClean="0">
                          <a:solidFill>
                            <a:srgbClr val="00B050"/>
                          </a:solidFill>
                        </a:rPr>
                        <a:t>st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</a:rPr>
                        <a:t> years only</a:t>
                      </a:r>
                      <a:endParaRPr lang="en-US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April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15, 17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59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LC Dinner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Date TBD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Aug, Sept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Getting Help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with online Screening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800" baseline="30000" dirty="0" smtClean="0">
                          <a:solidFill>
                            <a:srgbClr val="FF0000"/>
                          </a:solidFill>
                        </a:rPr>
                        <a:t>nd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yrs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only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Nov 12, 14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Board Study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Plans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600" baseline="30000" dirty="0" smtClean="0">
                          <a:solidFill>
                            <a:srgbClr val="FF0000"/>
                          </a:solidFill>
                        </a:rPr>
                        <a:t>nd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0000"/>
                          </a:solidFill>
                        </a:rPr>
                        <a:t>yrs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only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Jan 14, 16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Professionalism Discussion (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could be resilience?)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000090"/>
                          </a:solidFill>
                        </a:rPr>
                        <a:t>1st</a:t>
                      </a:r>
                      <a:r>
                        <a:rPr lang="en-US" b="1" baseline="0" dirty="0" smtClean="0">
                          <a:solidFill>
                            <a:srgbClr val="000090"/>
                          </a:solidFill>
                        </a:rPr>
                        <a:t> &amp; 2</a:t>
                      </a:r>
                      <a:r>
                        <a:rPr lang="en-US" b="1" baseline="30000" dirty="0" smtClean="0">
                          <a:solidFill>
                            <a:srgbClr val="000090"/>
                          </a:solidFill>
                        </a:rPr>
                        <a:t>nd</a:t>
                      </a:r>
                      <a:r>
                        <a:rPr lang="en-US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90"/>
                          </a:solidFill>
                        </a:rPr>
                        <a:t>yrs</a:t>
                      </a:r>
                      <a:endParaRPr lang="en-US" b="1" dirty="0" smtClean="0">
                        <a:solidFill>
                          <a:srgbClr val="00009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Feb 25, 27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Reflection on Service Learning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en-US" b="1" baseline="30000" dirty="0" smtClean="0">
                          <a:solidFill>
                            <a:srgbClr val="00B050"/>
                          </a:solidFill>
                        </a:rPr>
                        <a:t>st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</a:rPr>
                        <a:t> years only</a:t>
                      </a:r>
                      <a:endParaRPr lang="en-US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May 20, 22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19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Social Competition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000090"/>
                          </a:solidFill>
                        </a:rPr>
                        <a:t>1st</a:t>
                      </a:r>
                      <a:r>
                        <a:rPr lang="en-US" b="1" baseline="0" dirty="0" smtClean="0">
                          <a:solidFill>
                            <a:srgbClr val="000090"/>
                          </a:solidFill>
                        </a:rPr>
                        <a:t> &amp; 2</a:t>
                      </a:r>
                      <a:r>
                        <a:rPr lang="en-US" b="1" baseline="30000" dirty="0" smtClean="0">
                          <a:solidFill>
                            <a:srgbClr val="000090"/>
                          </a:solidFill>
                        </a:rPr>
                        <a:t>nd</a:t>
                      </a:r>
                      <a:r>
                        <a:rPr lang="en-US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90"/>
                          </a:solidFill>
                        </a:rPr>
                        <a:t>yrs</a:t>
                      </a:r>
                      <a:endParaRPr lang="en-US" b="1" dirty="0" smtClean="0">
                        <a:solidFill>
                          <a:srgbClr val="00009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May 3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Being a Whole person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en-US" b="1" baseline="30000" dirty="0" smtClean="0">
                          <a:solidFill>
                            <a:srgbClr val="00B050"/>
                          </a:solidFill>
                        </a:rPr>
                        <a:t>st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</a:rPr>
                        <a:t> years only</a:t>
                      </a:r>
                      <a:endParaRPr lang="en-US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April 1, 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Learning Strategies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en-US" sz="1600" b="1" baseline="30000" dirty="0" smtClean="0">
                          <a:solidFill>
                            <a:srgbClr val="00B050"/>
                          </a:solidFill>
                        </a:rPr>
                        <a:t>st</a:t>
                      </a:r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</a:rPr>
                        <a:t> years only</a:t>
                      </a:r>
                      <a:endParaRPr lang="en-US" sz="16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Feb 11, 13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NAL Common Contributors front page_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7" t="17277" r="20742"/>
          <a:stretch/>
        </p:blipFill>
        <p:spPr>
          <a:xfrm>
            <a:off x="3219718" y="206061"/>
            <a:ext cx="5473522" cy="567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9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Vitality Task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Learning Community Director</a:t>
            </a:r>
          </a:p>
          <a:p>
            <a:r>
              <a:rPr lang="en-US" dirty="0" smtClean="0"/>
              <a:t>Dean of Students</a:t>
            </a:r>
          </a:p>
          <a:p>
            <a:r>
              <a:rPr lang="en-US" dirty="0" smtClean="0"/>
              <a:t>Another Learning Community Faculty rep</a:t>
            </a:r>
          </a:p>
          <a:p>
            <a:r>
              <a:rPr lang="en-US" dirty="0" smtClean="0"/>
              <a:t>Religion curriculum rep</a:t>
            </a:r>
          </a:p>
          <a:p>
            <a:r>
              <a:rPr lang="en-US" dirty="0" smtClean="0"/>
              <a:t>Physician Vitality Office rep</a:t>
            </a:r>
          </a:p>
          <a:p>
            <a:r>
              <a:rPr lang="en-US" dirty="0" smtClean="0"/>
              <a:t>Mental Health (SAP/Psychiatry Rep)</a:t>
            </a:r>
          </a:p>
          <a:p>
            <a:r>
              <a:rPr lang="en-US" dirty="0" smtClean="0"/>
              <a:t>Student reps</a:t>
            </a:r>
          </a:p>
          <a:p>
            <a:r>
              <a:rPr lang="en-US" dirty="0" smtClean="0"/>
              <a:t>Learning Specialist</a:t>
            </a:r>
          </a:p>
          <a:p>
            <a:r>
              <a:rPr lang="en-US" dirty="0" smtClean="0"/>
              <a:t>Curriculum committee rep</a:t>
            </a:r>
          </a:p>
          <a:p>
            <a:r>
              <a:rPr lang="en-US" dirty="0" smtClean="0"/>
              <a:t>Service Learning rep</a:t>
            </a:r>
          </a:p>
          <a:p>
            <a:r>
              <a:rPr lang="en-US" dirty="0" smtClean="0"/>
              <a:t>Basic Science Faculty</a:t>
            </a:r>
          </a:p>
          <a:p>
            <a:r>
              <a:rPr lang="en-US" dirty="0" smtClean="0"/>
              <a:t>Clinical Science </a:t>
            </a:r>
            <a:r>
              <a:rPr lang="en-US" dirty="0" smtClean="0"/>
              <a:t>Faculty</a:t>
            </a:r>
          </a:p>
          <a:p>
            <a:r>
              <a:rPr lang="en-US" dirty="0" smtClean="0"/>
              <a:t>Ethics Faculty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enn diagram wellness flowsheet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11831" r="1635" b="282"/>
          <a:stretch/>
        </p:blipFill>
        <p:spPr>
          <a:xfrm>
            <a:off x="317575" y="19571"/>
            <a:ext cx="11543500" cy="68384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83189" y="966651"/>
            <a:ext cx="12932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Dr. Darcy Trenkle</a:t>
            </a:r>
          </a:p>
          <a:p>
            <a:r>
              <a:rPr lang="en-US" sz="1000" dirty="0" smtClean="0"/>
              <a:t>dtrenkle@lllu.edu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315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000000"/>
      </a:dk1>
      <a:lt1>
        <a:srgbClr val="FFFFFF"/>
      </a:lt1>
      <a:dk2>
        <a:srgbClr val="901C3B"/>
      </a:dk2>
      <a:lt2>
        <a:srgbClr val="808080"/>
      </a:lt2>
      <a:accent1>
        <a:srgbClr val="CAC2AD"/>
      </a:accent1>
      <a:accent2>
        <a:srgbClr val="685C53"/>
      </a:accent2>
      <a:accent3>
        <a:srgbClr val="FFFFFF"/>
      </a:accent3>
      <a:accent4>
        <a:srgbClr val="000000"/>
      </a:accent4>
      <a:accent5>
        <a:srgbClr val="E1DDD3"/>
      </a:accent5>
      <a:accent6>
        <a:srgbClr val="5E534A"/>
      </a:accent6>
      <a:hlink>
        <a:srgbClr val="008472"/>
      </a:hlink>
      <a:folHlink>
        <a:srgbClr val="005195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901C3B"/>
        </a:dk2>
        <a:lt2>
          <a:srgbClr val="808080"/>
        </a:lt2>
        <a:accent1>
          <a:srgbClr val="CAC2AD"/>
        </a:accent1>
        <a:accent2>
          <a:srgbClr val="685C53"/>
        </a:accent2>
        <a:accent3>
          <a:srgbClr val="FFFFFF"/>
        </a:accent3>
        <a:accent4>
          <a:srgbClr val="000000"/>
        </a:accent4>
        <a:accent5>
          <a:srgbClr val="E1DDD3"/>
        </a:accent5>
        <a:accent6>
          <a:srgbClr val="5E534A"/>
        </a:accent6>
        <a:hlink>
          <a:srgbClr val="008472"/>
        </a:hlink>
        <a:folHlink>
          <a:srgbClr val="0051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281</Words>
  <Application>Microsoft Office PowerPoint</Application>
  <PresentationFormat>Widescreen</PresentationFormat>
  <Paragraphs>86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Calibri</vt:lpstr>
      <vt:lpstr>Osaka</vt:lpstr>
      <vt:lpstr>Times</vt:lpstr>
      <vt:lpstr>Blank Presentation</vt:lpstr>
      <vt:lpstr>CAMEL</vt:lpstr>
      <vt:lpstr>PowerPoint Presentation</vt:lpstr>
      <vt:lpstr>PowerPoint Presentation</vt:lpstr>
      <vt:lpstr>PowerPoint Presentation</vt:lpstr>
      <vt:lpstr>Student Vitality Task Force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Community Leaders</dc:title>
  <dc:creator>Hayton, Amy</dc:creator>
  <cp:lastModifiedBy>Hayton, Amy</cp:lastModifiedBy>
  <cp:revision>40</cp:revision>
  <dcterms:created xsi:type="dcterms:W3CDTF">2018-07-19T17:58:05Z</dcterms:created>
  <dcterms:modified xsi:type="dcterms:W3CDTF">2018-10-22T15:46:20Z</dcterms:modified>
</cp:coreProperties>
</file>