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01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02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02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03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03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04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96" userDrawn="1">
          <p15:clr>
            <a:srgbClr val="A4A3A4"/>
          </p15:clr>
        </p15:guide>
        <p15:guide id="2" pos="1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050"/>
    <a:srgbClr val="9933FF"/>
    <a:srgbClr val="FFCCFF"/>
    <a:srgbClr val="D1B8EA"/>
    <a:srgbClr val="E2C6FA"/>
    <a:srgbClr val="FB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61" autoAdjust="0"/>
    <p:restoredTop sz="94434" autoAdjust="0"/>
  </p:normalViewPr>
  <p:slideViewPr>
    <p:cSldViewPr snapToGrid="0" showGuides="1">
      <p:cViewPr>
        <p:scale>
          <a:sx n="20" d="100"/>
          <a:sy n="20" d="100"/>
        </p:scale>
        <p:origin x="-1704" y="-5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 &amp;</a:t>
            </a:r>
            <a:r>
              <a:rPr lang="en-US" baseline="0"/>
              <a:t> POST INTERVENTION EYE CLINIC STATISTICS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 Patients Attended</c:v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Sheet1!$A$1:$A$10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7468</c:v>
                </c:pt>
                <c:pt idx="1">
                  <c:v>7870</c:v>
                </c:pt>
                <c:pt idx="2">
                  <c:v>8240</c:v>
                </c:pt>
                <c:pt idx="3">
                  <c:v>8532</c:v>
                </c:pt>
                <c:pt idx="4">
                  <c:v>9880</c:v>
                </c:pt>
                <c:pt idx="5" formatCode="#,##0">
                  <c:v>10480</c:v>
                </c:pt>
                <c:pt idx="6">
                  <c:v>8233</c:v>
                </c:pt>
                <c:pt idx="7">
                  <c:v>6028</c:v>
                </c:pt>
                <c:pt idx="8">
                  <c:v>5040</c:v>
                </c:pt>
                <c:pt idx="9">
                  <c:v>3033</c:v>
                </c:pt>
              </c:numCache>
            </c:numRef>
          </c:val>
        </c:ser>
        <c:ser>
          <c:idx val="1"/>
          <c:order val="1"/>
          <c:tx>
            <c:v>Cataract Visits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Sheet1!$A$1:$A$10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Sheet1!$C$1:$C$10</c:f>
              <c:numCache>
                <c:formatCode>General</c:formatCode>
                <c:ptCount val="10"/>
                <c:pt idx="0">
                  <c:v>3729</c:v>
                </c:pt>
                <c:pt idx="1">
                  <c:v>3935</c:v>
                </c:pt>
                <c:pt idx="2">
                  <c:v>4120</c:v>
                </c:pt>
                <c:pt idx="3">
                  <c:v>4266</c:v>
                </c:pt>
                <c:pt idx="4">
                  <c:v>4940</c:v>
                </c:pt>
                <c:pt idx="5">
                  <c:v>5240</c:v>
                </c:pt>
                <c:pt idx="6">
                  <c:v>3293</c:v>
                </c:pt>
                <c:pt idx="7">
                  <c:v>2080</c:v>
                </c:pt>
                <c:pt idx="8">
                  <c:v>1866</c:v>
                </c:pt>
                <c:pt idx="9">
                  <c:v>1402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46976"/>
        <c:axId val="81659392"/>
      </c:barChart>
      <c:catAx>
        <c:axId val="276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59392"/>
        <c:crosses val="autoZero"/>
        <c:auto val="1"/>
        <c:lblAlgn val="ctr"/>
        <c:lblOffset val="100"/>
        <c:noMultiLvlLbl val="0"/>
      </c:catAx>
      <c:valAx>
        <c:axId val="81659392"/>
        <c:scaling>
          <c:orientation val="minMax"/>
          <c:max val="10480"/>
          <c:min val="14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1" i="1" dirty="0"/>
              <a:t>GRAPH</a:t>
            </a:r>
            <a:r>
              <a:rPr lang="en-US" sz="4400" b="1" i="1" baseline="0" dirty="0"/>
              <a:t> SHOWING IMPROVEMENT IN CATARACT </a:t>
            </a:r>
            <a:r>
              <a:rPr lang="en-US" sz="4400" b="1" i="1" baseline="0" dirty="0" smtClean="0"/>
              <a:t/>
            </a:r>
            <a:br>
              <a:rPr lang="en-US" sz="4400" b="1" i="1" baseline="0" dirty="0" smtClean="0"/>
            </a:br>
            <a:r>
              <a:rPr lang="en-US" sz="4400" b="1" i="1" baseline="0" dirty="0" smtClean="0"/>
              <a:t>SURGICAL INTERVENTIONS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b="1" i="1" baseline="0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b="1" i="1" baseline="0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b="1" i="1" baseline="0" dirty="0" smtClean="0"/>
          </a:p>
        </c:rich>
      </c:tx>
      <c:layout>
        <c:manualLayout>
          <c:xMode val="edge"/>
          <c:yMode val="edge"/>
          <c:x val="0.16370524369155826"/>
          <c:y val="1.02179003453811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392038851578652E-2"/>
          <c:y val="0.18564581313890036"/>
          <c:w val="0.96735792289182199"/>
          <c:h val="0.74942514037957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Cataract Operations outside 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Sheet2!$B$2:$B$6</c:f>
              <c:numCache>
                <c:formatCode>General</c:formatCode>
                <c:ptCount val="5"/>
                <c:pt idx="0">
                  <c:v>140</c:v>
                </c:pt>
                <c:pt idx="1">
                  <c:v>64</c:v>
                </c:pt>
                <c:pt idx="2">
                  <c:v>0</c:v>
                </c:pt>
                <c:pt idx="3">
                  <c:v>0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Cataract Operations at Base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Sheet2!$C$2:$C$6</c:f>
              <c:numCache>
                <c:formatCode>General</c:formatCode>
                <c:ptCount val="5"/>
                <c:pt idx="0">
                  <c:v>88</c:v>
                </c:pt>
                <c:pt idx="1">
                  <c:v>110</c:v>
                </c:pt>
                <c:pt idx="2">
                  <c:v>104</c:v>
                </c:pt>
                <c:pt idx="3">
                  <c:v>112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Total Cataract operations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Sheet2!$D$2:$D$6</c:f>
              <c:numCache>
                <c:formatCode>General</c:formatCode>
                <c:ptCount val="5"/>
                <c:pt idx="0">
                  <c:v>228</c:v>
                </c:pt>
                <c:pt idx="1">
                  <c:v>174</c:v>
                </c:pt>
                <c:pt idx="2">
                  <c:v>104</c:v>
                </c:pt>
                <c:pt idx="3">
                  <c:v>112</c:v>
                </c:pt>
                <c:pt idx="4">
                  <c:v>180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Number of new Cataract cases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Sheet2!$E$2:$E$6</c:f>
              <c:numCache>
                <c:formatCode>General</c:formatCode>
                <c:ptCount val="5"/>
                <c:pt idx="0">
                  <c:v>30</c:v>
                </c:pt>
                <c:pt idx="1">
                  <c:v>162</c:v>
                </c:pt>
                <c:pt idx="2">
                  <c:v>138</c:v>
                </c:pt>
                <c:pt idx="3">
                  <c:v>160</c:v>
                </c:pt>
                <c:pt idx="4">
                  <c:v>138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Sheet2!$F$2:$F$6</c:f>
              <c:numCache>
                <c:formatCode>General</c:formatCode>
                <c:ptCount val="5"/>
                <c:pt idx="0">
                  <c:v>649</c:v>
                </c:pt>
                <c:pt idx="1">
                  <c:v>451</c:v>
                </c:pt>
                <c:pt idx="2">
                  <c:v>439</c:v>
                </c:pt>
                <c:pt idx="3">
                  <c:v>473</c:v>
                </c:pt>
                <c:pt idx="4">
                  <c:v>361</c:v>
                </c:pt>
              </c:numCache>
            </c:numRef>
          </c:val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Number of Cataracts remaining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Sheet2!$G$2:$G$6</c:f>
              <c:numCache>
                <c:formatCode>General</c:formatCode>
                <c:ptCount val="5"/>
                <c:pt idx="0">
                  <c:v>421</c:v>
                </c:pt>
                <c:pt idx="1">
                  <c:v>277</c:v>
                </c:pt>
                <c:pt idx="2">
                  <c:v>335</c:v>
                </c:pt>
                <c:pt idx="3">
                  <c:v>110</c:v>
                </c:pt>
                <c:pt idx="4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78208"/>
        <c:axId val="24079744"/>
      </c:barChart>
      <c:catAx>
        <c:axId val="240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9744"/>
        <c:crosses val="autoZero"/>
        <c:auto val="1"/>
        <c:lblAlgn val="ctr"/>
        <c:lblOffset val="100"/>
        <c:noMultiLvlLbl val="0"/>
      </c:catAx>
      <c:valAx>
        <c:axId val="2407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45578540210836"/>
          <c:y val="0.96681349609513056"/>
          <c:w val="0.67546056005850907"/>
          <c:h val="3.3186503904869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300"/>
            </a:lvl1pPr>
            <a:lvl2pPr marL="2160270" indent="0" algn="ctr">
              <a:buNone/>
              <a:defRPr sz="9500"/>
            </a:lvl2pPr>
            <a:lvl3pPr marL="4320540" indent="0" algn="ctr">
              <a:buNone/>
              <a:defRPr sz="8500"/>
            </a:lvl3pPr>
            <a:lvl4pPr marL="6480810" indent="0" algn="ctr">
              <a:buNone/>
              <a:defRPr sz="7600"/>
            </a:lvl4pPr>
            <a:lvl5pPr marL="8641080" indent="0" algn="ctr">
              <a:buNone/>
              <a:defRPr sz="7600"/>
            </a:lvl5pPr>
            <a:lvl6pPr marL="10801350" indent="0" algn="ctr">
              <a:buNone/>
              <a:defRPr sz="7600"/>
            </a:lvl6pPr>
            <a:lvl7pPr marL="12961620" indent="0" algn="ctr">
              <a:buNone/>
              <a:defRPr sz="7600"/>
            </a:lvl7pPr>
            <a:lvl8pPr marL="15121890" indent="0" algn="ctr">
              <a:buNone/>
              <a:defRPr sz="7600"/>
            </a:lvl8pPr>
            <a:lvl9pPr marL="17282160" indent="0" algn="ctr">
              <a:buNone/>
              <a:defRPr sz="7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0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0"/>
            <a:ext cx="37856160" cy="13693137"/>
          </a:xfrm>
        </p:spPr>
        <p:txBody>
          <a:bodyPr anchor="b"/>
          <a:lstStyle>
            <a:lvl1pPr>
              <a:defRPr sz="2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7"/>
          </a:xfrm>
        </p:spPr>
        <p:txBody>
          <a:bodyPr/>
          <a:lstStyle>
            <a:lvl1pPr marL="0" indent="0">
              <a:buNone/>
              <a:defRPr sz="11300">
                <a:solidFill>
                  <a:schemeClr val="tx1"/>
                </a:solidFill>
              </a:defRPr>
            </a:lvl1pPr>
            <a:lvl2pPr marL="216027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6" y="1752607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3"/>
            <a:ext cx="18568032" cy="395477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3" y="8069583"/>
            <a:ext cx="18659476" cy="395477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3" y="12024360"/>
            <a:ext cx="18659476" cy="176860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4" cy="7680960"/>
          </a:xfrm>
        </p:spPr>
        <p:txBody>
          <a:bodyPr anchor="b"/>
          <a:lstStyle>
            <a:lvl1pPr>
              <a:defRPr sz="1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6" y="4739647"/>
            <a:ext cx="22219920" cy="23393400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0"/>
            <a:ext cx="14156054" cy="18295623"/>
          </a:xfrm>
        </p:spPr>
        <p:txBody>
          <a:bodyPr/>
          <a:lstStyle>
            <a:lvl1pPr marL="0" indent="0">
              <a:buNone/>
              <a:defRPr sz="7600"/>
            </a:lvl1pPr>
            <a:lvl2pPr marL="2160270" indent="0">
              <a:buNone/>
              <a:defRPr sz="6600"/>
            </a:lvl2pPr>
            <a:lvl3pPr marL="4320540" indent="0">
              <a:buNone/>
              <a:defRPr sz="5700"/>
            </a:lvl3pPr>
            <a:lvl4pPr marL="6480810" indent="0">
              <a:buNone/>
              <a:defRPr sz="4700"/>
            </a:lvl4pPr>
            <a:lvl5pPr marL="8641080" indent="0">
              <a:buNone/>
              <a:defRPr sz="4700"/>
            </a:lvl5pPr>
            <a:lvl6pPr marL="10801350" indent="0">
              <a:buNone/>
              <a:defRPr sz="4700"/>
            </a:lvl6pPr>
            <a:lvl7pPr marL="12961620" indent="0">
              <a:buNone/>
              <a:defRPr sz="4700"/>
            </a:lvl7pPr>
            <a:lvl8pPr marL="15121890" indent="0">
              <a:buNone/>
              <a:defRPr sz="4700"/>
            </a:lvl8pPr>
            <a:lvl9pPr marL="17282160" indent="0">
              <a:buNone/>
              <a:defRPr sz="4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4" cy="7680960"/>
          </a:xfrm>
        </p:spPr>
        <p:txBody>
          <a:bodyPr anchor="b"/>
          <a:lstStyle>
            <a:lvl1pPr>
              <a:defRPr sz="1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6" y="4739647"/>
            <a:ext cx="22219920" cy="23393400"/>
          </a:xfrm>
        </p:spPr>
        <p:txBody>
          <a:bodyPr anchor="t"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0"/>
            <a:ext cx="14156054" cy="18295623"/>
          </a:xfrm>
        </p:spPr>
        <p:txBody>
          <a:bodyPr/>
          <a:lstStyle>
            <a:lvl1pPr marL="0" indent="0">
              <a:buNone/>
              <a:defRPr sz="7600"/>
            </a:lvl1pPr>
            <a:lvl2pPr marL="2160270" indent="0">
              <a:buNone/>
              <a:defRPr sz="6600"/>
            </a:lvl2pPr>
            <a:lvl3pPr marL="4320540" indent="0">
              <a:buNone/>
              <a:defRPr sz="5700"/>
            </a:lvl3pPr>
            <a:lvl4pPr marL="6480810" indent="0">
              <a:buNone/>
              <a:defRPr sz="4700"/>
            </a:lvl4pPr>
            <a:lvl5pPr marL="8641080" indent="0">
              <a:buNone/>
              <a:defRPr sz="4700"/>
            </a:lvl5pPr>
            <a:lvl6pPr marL="10801350" indent="0">
              <a:buNone/>
              <a:defRPr sz="4700"/>
            </a:lvl6pPr>
            <a:lvl7pPr marL="12961620" indent="0">
              <a:buNone/>
              <a:defRPr sz="4700"/>
            </a:lvl7pPr>
            <a:lvl8pPr marL="15121890" indent="0">
              <a:buNone/>
              <a:defRPr sz="4700"/>
            </a:lvl8pPr>
            <a:lvl9pPr marL="17282160" indent="0">
              <a:buNone/>
              <a:defRPr sz="4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80010" tIns="40005" rIns="80010" bIns="400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80010" tIns="40005" rIns="80010" bIns="4000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B29C-7F6C-4FE7-9532-19A60528B7A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8FFD-D0E6-46DE-8E22-545DDACB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20540" rtl="0" eaLnBrk="1" latinLnBrk="0" hangingPunct="1">
        <a:lnSpc>
          <a:spcPct val="90000"/>
        </a:lnSpc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4320540" rtl="0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40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hyperlink" Target="mailto:drtombsb@kanye.adventist.org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19" Type="http://schemas.openxmlformats.org/officeDocument/2006/relationships/image" Target="../media/image15.jp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612" y="601872"/>
            <a:ext cx="42437788" cy="5021424"/>
          </a:xfrm>
          <a:gradFill flip="none" rotWithShape="1">
            <a:gsLst>
              <a:gs pos="53000">
                <a:srgbClr val="451050"/>
              </a:gs>
              <a:gs pos="85000">
                <a:srgbClr val="D1B8EA"/>
              </a:gs>
              <a:gs pos="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ctr">
            <a:normAutofit/>
          </a:bodyPr>
          <a:lstStyle/>
          <a:p>
            <a:r>
              <a:rPr lang="en-US" sz="9100" b="1" dirty="0">
                <a:solidFill>
                  <a:srgbClr val="FFFFFF"/>
                </a:solidFill>
              </a:rPr>
              <a:t>KANYE ADVENTIST </a:t>
            </a:r>
            <a:r>
              <a:rPr lang="en-US" sz="9100" b="1" dirty="0">
                <a:solidFill>
                  <a:srgbClr val="FFFFFF"/>
                </a:solidFill>
              </a:rPr>
              <a:t>HOSPITAL, BOTSWANA</a:t>
            </a:r>
            <a:r>
              <a:rPr lang="en-US" sz="6300" dirty="0">
                <a:solidFill>
                  <a:srgbClr val="FFFFFF"/>
                </a:solidFill>
              </a:rPr>
              <a:t/>
            </a:r>
            <a:br>
              <a:rPr lang="en-US" sz="6300" dirty="0">
                <a:solidFill>
                  <a:srgbClr val="FFFFFF"/>
                </a:solidFill>
              </a:rPr>
            </a:br>
            <a:r>
              <a:rPr lang="en-US" sz="6300" b="1" dirty="0">
                <a:solidFill>
                  <a:srgbClr val="FFC000"/>
                </a:solidFill>
              </a:rPr>
              <a:t>CATARACT REDUCTION CAMPAIGN </a:t>
            </a:r>
            <a:r>
              <a:rPr lang="en-US" sz="6300" dirty="0">
                <a:latin typeface="Arial Black" panose="020B0A04020102020204" pitchFamily="34" charset="0"/>
              </a:rPr>
              <a:t/>
            </a:r>
            <a:br>
              <a:rPr lang="en-US" sz="6300" dirty="0"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Administrator: Hospital Superintendent: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Brendan Jacob Tombs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Leaders: Virginia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Magwati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Ruth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Mogwera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(Ophthalmic Nurses)</a:t>
            </a:r>
            <a:b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drtombsb@kanye.adventist.org</a:t>
            </a:r>
            <a:endParaRPr lang="en-US" sz="5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70024" y="7834593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>
                <a:solidFill>
                  <a:schemeClr val="bg1"/>
                </a:solidFill>
              </a:rPr>
              <a:t>Introduction</a:t>
            </a:r>
            <a:endParaRPr lang="en-US" sz="77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3865" y="7834593"/>
            <a:ext cx="26824535" cy="1360714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Activities / Highlights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18653" y="5456612"/>
            <a:ext cx="40896674" cy="29332"/>
          </a:xfrm>
          <a:prstGeom prst="line">
            <a:avLst/>
          </a:prstGeom>
          <a:ln w="12700" cmpd="sng">
            <a:solidFill>
              <a:srgbClr val="9933FF"/>
            </a:solidFill>
          </a:ln>
          <a:effectLst>
            <a:glow rad="114300">
              <a:schemeClr val="accent2"/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ubtitle 7"/>
          <p:cNvSpPr txBox="1">
            <a:spLocks/>
          </p:cNvSpPr>
          <p:nvPr/>
        </p:nvSpPr>
        <p:spPr>
          <a:xfrm>
            <a:off x="640611" y="20595590"/>
            <a:ext cx="14671323" cy="1082493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0010" tIns="40005" rIns="80010" bIns="40005" rtlCol="0" anchor="ctr">
            <a:normAutofit lnSpcReduction="10000"/>
          </a:bodyPr>
          <a:lstStyle>
            <a:lvl1pPr marL="0" indent="0" algn="ctr" defTabSz="4754880" rtl="0" eaLnBrk="1" latinLnBrk="0" hangingPunct="1">
              <a:lnSpc>
                <a:spcPct val="90000"/>
              </a:lnSpc>
              <a:spcBef>
                <a:spcPts val="5200"/>
              </a:spcBef>
              <a:buFont typeface="Arial" panose="020B0604020202020204" pitchFamily="34" charset="0"/>
              <a:buNone/>
              <a:defRPr sz="124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74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10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7548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9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323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50976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88720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6420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0195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 b="1" dirty="0">
                <a:solidFill>
                  <a:schemeClr val="bg1"/>
                </a:solidFill>
              </a:rPr>
              <a:t>History</a:t>
            </a:r>
            <a:endParaRPr lang="en-US" sz="7700" b="1" dirty="0">
              <a:solidFill>
                <a:schemeClr val="bg1"/>
              </a:solidFill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555057" y="23762187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0010" tIns="40005" rIns="80010" bIns="40005" rtlCol="0" anchor="ctr">
            <a:normAutofit/>
          </a:bodyPr>
          <a:lstStyle>
            <a:lvl1pPr marL="0" indent="0" algn="ctr" defTabSz="4754880" rtl="0" eaLnBrk="1" latinLnBrk="0" hangingPunct="1">
              <a:lnSpc>
                <a:spcPct val="90000"/>
              </a:lnSpc>
              <a:spcBef>
                <a:spcPts val="5200"/>
              </a:spcBef>
              <a:buFont typeface="Arial" panose="020B0604020202020204" pitchFamily="34" charset="0"/>
              <a:buNone/>
              <a:defRPr sz="124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74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10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7548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9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323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50976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88720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6420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0195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 b="1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12" name="Subtitle 7"/>
          <p:cNvSpPr txBox="1">
            <a:spLocks/>
          </p:cNvSpPr>
          <p:nvPr/>
        </p:nvSpPr>
        <p:spPr>
          <a:xfrm>
            <a:off x="640611" y="26205288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0010" tIns="40005" rIns="80010" bIns="40005" rtlCol="0" anchor="ctr">
            <a:normAutofit/>
          </a:bodyPr>
          <a:lstStyle>
            <a:lvl1pPr marL="0" indent="0" algn="ctr" defTabSz="4754880" rtl="0" eaLnBrk="1" latinLnBrk="0" hangingPunct="1">
              <a:lnSpc>
                <a:spcPct val="90000"/>
              </a:lnSpc>
              <a:spcBef>
                <a:spcPts val="5200"/>
              </a:spcBef>
              <a:buFont typeface="Arial" panose="020B0604020202020204" pitchFamily="34" charset="0"/>
              <a:buNone/>
              <a:defRPr sz="124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74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10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7548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9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323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50976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88720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6420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0195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 b="1" dirty="0">
                <a:solidFill>
                  <a:schemeClr val="bg1"/>
                </a:solidFill>
              </a:rPr>
              <a:t>Statistical Summary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53865" y="29673196"/>
            <a:ext cx="26824535" cy="1360714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Future Goals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43602" y="9466314"/>
            <a:ext cx="26824535" cy="7405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Project planning: Started 2012 - 2013.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Implementation: 2014 to date.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Stakeholder involvement/participation: Continuous since 2012.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Pre-operative screening: Final selection process done two weeks before surgery.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Cataract Surgeries: Done for a period of five days annually.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Post-operative care: 8-12 weeks follow-up according to WHO standards.</a:t>
            </a:r>
          </a:p>
          <a:p>
            <a:endParaRPr lang="en-US" sz="2500" b="1" dirty="0"/>
          </a:p>
          <a:p>
            <a:r>
              <a:rPr lang="en-US" sz="2600" b="1" dirty="0"/>
              <a:t>ACHIEVEMENTS: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Reduction of cataract backlog by 80% in four years of project.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Cataract surgical waiting time reduced from five years to less than one year.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Wide cataract health promotion thereby increasing cataract uptake.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Project nomination for Ministry of Health and Wellness Convention in May 2018.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Department of Public </a:t>
            </a:r>
            <a:r>
              <a:rPr lang="en-US" sz="2500" b="1" dirty="0"/>
              <a:t>S</a:t>
            </a:r>
            <a:r>
              <a:rPr lang="en-US" sz="2500" b="1" dirty="0"/>
              <a:t>ervice Management project participation.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Awarded best project Kanye Adventist Hospital 2018..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500" b="1" dirty="0"/>
              <a:t>Resulted in International recognition from World Sight Foundation which facilitated </a:t>
            </a:r>
            <a:r>
              <a:rPr lang="en-US" sz="2500" b="1" dirty="0"/>
              <a:t>annual trainings</a:t>
            </a:r>
            <a:br>
              <a:rPr lang="en-US" sz="2500" b="1" dirty="0"/>
            </a:br>
            <a:r>
              <a:rPr lang="en-US" sz="2500" b="1" dirty="0"/>
              <a:t> </a:t>
            </a:r>
            <a:r>
              <a:rPr lang="en-US" sz="2500" b="1" dirty="0"/>
              <a:t>of </a:t>
            </a:r>
            <a:r>
              <a:rPr lang="en-US" sz="2500" b="1" dirty="0"/>
              <a:t>ophthalmic nurses nation wide </a:t>
            </a:r>
            <a:r>
              <a:rPr lang="en-US" sz="2500" b="1" dirty="0"/>
              <a:t>in continuous professional </a:t>
            </a:r>
            <a:r>
              <a:rPr lang="en-US" sz="2500" b="1" dirty="0"/>
              <a:t>development. </a:t>
            </a:r>
            <a:endParaRPr lang="en-US" sz="2500" b="1" dirty="0"/>
          </a:p>
          <a:p>
            <a:pPr marL="400050" indent="-400050">
              <a:buFont typeface="Wingdings" panose="05000000000000000000" pitchFamily="2" charset="2"/>
              <a:buChar char="v"/>
            </a:pPr>
            <a:endParaRPr lang="en-US" sz="2500" b="1" dirty="0"/>
          </a:p>
          <a:p>
            <a:pPr marL="400050" indent="-400050">
              <a:buFont typeface="Wingdings" panose="05000000000000000000" pitchFamily="2" charset="2"/>
              <a:buChar char="v"/>
            </a:pPr>
            <a:endParaRPr lang="en-US" sz="2500" b="1" dirty="0"/>
          </a:p>
          <a:p>
            <a:r>
              <a:rPr lang="en-US" sz="2500" dirty="0"/>
              <a:t> </a:t>
            </a:r>
            <a:endParaRPr 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16439351" y="31033911"/>
            <a:ext cx="26824535" cy="292772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500" dirty="0"/>
              <a:t>To reduce magnitude of blindness in those awaiting cataract surgery in Kanye and its catchment areas through conducting annual cataract surgeries by the year 2020 and beyond.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500" dirty="0"/>
              <a:t>To network with international community in prevention of blindness.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500" dirty="0"/>
              <a:t>To minister the gospel through the ministry of healing.</a:t>
            </a:r>
          </a:p>
          <a:p>
            <a:endParaRPr lang="en-US" sz="4700" dirty="0"/>
          </a:p>
          <a:p>
            <a:r>
              <a:rPr lang="en-US" sz="4700" dirty="0"/>
              <a:t> </a:t>
            </a:r>
            <a:endParaRPr lang="en-US" sz="47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690" y="25211451"/>
            <a:ext cx="14671323" cy="85023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2500" dirty="0"/>
              <a:t>Kanye Adventist Eye Clinic promotes and provides quality ophthalmic services through preventative, curative </a:t>
            </a:r>
            <a:br>
              <a:rPr lang="en-US" sz="2500" dirty="0"/>
            </a:br>
            <a:r>
              <a:rPr lang="en-US" sz="2500" dirty="0"/>
              <a:t>and rehabilitative care.</a:t>
            </a:r>
            <a:endParaRPr lang="en-US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722751" y="21669960"/>
            <a:ext cx="14718596" cy="200439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2500" dirty="0"/>
              <a:t>In 2009 the country of Botswana experienced a huge backlog of patients awaiting cataract surgery due to a shortage of ophthalmologists.  In 2013 Kanye Adventist Hospital and its catchment areas had approximately </a:t>
            </a:r>
            <a:br>
              <a:rPr lang="en-US" sz="2500" dirty="0"/>
            </a:br>
            <a:r>
              <a:rPr lang="en-US" sz="2500" dirty="0"/>
              <a:t>700 patients waiting cataract surgery, with an average waiting time of </a:t>
            </a:r>
            <a:r>
              <a:rPr lang="en-US" sz="2500" b="1" dirty="0"/>
              <a:t>five years</a:t>
            </a:r>
            <a:r>
              <a:rPr lang="en-US" sz="2500" dirty="0"/>
              <a:t>. </a:t>
            </a:r>
            <a:br>
              <a:rPr lang="en-US" sz="2500" dirty="0"/>
            </a:br>
            <a:r>
              <a:rPr lang="en-US" sz="2500" dirty="0"/>
              <a:t>More than 50% of eye clinic attendances were cataract patients who were continuously frequenting the </a:t>
            </a:r>
            <a:br>
              <a:rPr lang="en-US" sz="2500" dirty="0"/>
            </a:br>
            <a:r>
              <a:rPr lang="en-US" sz="2500" dirty="0"/>
              <a:t>clinic in search of surgical interventions.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582" y="6270171"/>
            <a:ext cx="42222819" cy="13734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8400" b="1" dirty="0"/>
              <a:t>LEITLHO: SEIPONE SA LEFATSHE (THE EYE: THE WORLD’S MIRROR)</a:t>
            </a:r>
            <a:endParaRPr lang="en-US" sz="8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49" y="12182472"/>
            <a:ext cx="4358901" cy="3143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C:\Users\Kanye Hospital\Desktop\Publication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14903"/>
          <a:stretch/>
        </p:blipFill>
        <p:spPr bwMode="auto">
          <a:xfrm>
            <a:off x="855579" y="693310"/>
            <a:ext cx="5099477" cy="4449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17406"/>
          <a:stretch/>
        </p:blipFill>
        <p:spPr>
          <a:xfrm>
            <a:off x="36051602" y="805799"/>
            <a:ext cx="3166532" cy="4442876"/>
          </a:xfrm>
          <a:prstGeom prst="rect">
            <a:avLst/>
          </a:prstGeom>
        </p:spPr>
      </p:pic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66192"/>
              </p:ext>
            </p:extLst>
          </p:nvPr>
        </p:nvGraphicFramePr>
        <p:xfrm>
          <a:off x="542545" y="27565368"/>
          <a:ext cx="14769389" cy="525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516257"/>
              </p:ext>
            </p:extLst>
          </p:nvPr>
        </p:nvGraphicFramePr>
        <p:xfrm>
          <a:off x="23909047" y="19078234"/>
          <a:ext cx="16204072" cy="1065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798904" y="9466314"/>
            <a:ext cx="8099992" cy="2267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2500" b="1" dirty="0"/>
              <a:t>Kanye Adventist Hospital responds</a:t>
            </a:r>
          </a:p>
          <a:p>
            <a:pPr algn="ctr"/>
            <a:r>
              <a:rPr lang="en-US" sz="2500" b="1" dirty="0"/>
              <a:t> to Vision 2020 strategies of reducing cataract blindness through surgeries thus </a:t>
            </a:r>
            <a:r>
              <a:rPr lang="en-US" sz="2500" b="1" dirty="0"/>
              <a:t>fulfilling </a:t>
            </a:r>
            <a:r>
              <a:rPr lang="en-US" sz="2500" b="1" dirty="0"/>
              <a:t>a </a:t>
            </a:r>
            <a:r>
              <a:rPr lang="en-US" sz="2500" b="1" dirty="0"/>
              <a:t>Botswana government Vision </a:t>
            </a:r>
            <a:r>
              <a:rPr lang="en-US" sz="2500" b="1" dirty="0"/>
              <a:t>2016 </a:t>
            </a:r>
            <a:r>
              <a:rPr lang="en-US" sz="2500" b="1" dirty="0"/>
              <a:t>Pillar </a:t>
            </a:r>
            <a:r>
              <a:rPr lang="en-US" sz="2500" b="1" dirty="0">
                <a:solidFill>
                  <a:schemeClr val="bg1"/>
                </a:solidFill>
              </a:rPr>
              <a:t>of</a:t>
            </a:r>
            <a:r>
              <a:rPr lang="en-US" sz="2500" b="1" dirty="0">
                <a:solidFill>
                  <a:srgbClr val="FF0000"/>
                </a:solidFill>
              </a:rPr>
              <a:t>  ”A </a:t>
            </a:r>
            <a:r>
              <a:rPr lang="en-US" sz="2500" b="1" dirty="0">
                <a:solidFill>
                  <a:srgbClr val="FF0000"/>
                </a:solidFill>
              </a:rPr>
              <a:t>compassionate, </a:t>
            </a:r>
            <a:r>
              <a:rPr lang="en-US" sz="2500" b="1" dirty="0">
                <a:solidFill>
                  <a:srgbClr val="FF0000"/>
                </a:solidFill>
              </a:rPr>
              <a:t>J</a:t>
            </a:r>
            <a:r>
              <a:rPr lang="en-US" sz="2500" b="1" dirty="0">
                <a:solidFill>
                  <a:srgbClr val="FF0000"/>
                </a:solidFill>
              </a:rPr>
              <a:t>ust </a:t>
            </a:r>
            <a:r>
              <a:rPr lang="en-US" sz="2500" b="1" dirty="0">
                <a:solidFill>
                  <a:srgbClr val="FF0000"/>
                </a:solidFill>
              </a:rPr>
              <a:t>and </a:t>
            </a:r>
            <a:r>
              <a:rPr lang="en-US" sz="2500" b="1" dirty="0">
                <a:solidFill>
                  <a:srgbClr val="FF0000"/>
                </a:solidFill>
              </a:rPr>
              <a:t>Caring </a:t>
            </a:r>
            <a:r>
              <a:rPr lang="en-US" sz="2500" b="1" dirty="0">
                <a:solidFill>
                  <a:srgbClr val="FF0000"/>
                </a:solidFill>
              </a:rPr>
              <a:t>Nation” </a:t>
            </a:r>
            <a:r>
              <a:rPr lang="en-US" sz="2500" b="1" dirty="0"/>
              <a:t>and a value of our </a:t>
            </a:r>
            <a:r>
              <a:rPr lang="en-US" sz="2500" b="1" dirty="0"/>
              <a:t>institution 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“..but 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minister”</a:t>
            </a:r>
            <a:endParaRPr lang="en-US" sz="25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ZW" dirty="0"/>
          </a:p>
        </p:txBody>
      </p:sp>
      <p:sp>
        <p:nvSpPr>
          <p:cNvPr id="30" name="Rounded Rectangle 29"/>
          <p:cNvSpPr/>
          <p:nvPr/>
        </p:nvSpPr>
        <p:spPr>
          <a:xfrm>
            <a:off x="9194321" y="9345645"/>
            <a:ext cx="6101692" cy="2407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As </a:t>
            </a:r>
            <a:r>
              <a:rPr lang="en-US" sz="2500" b="1" dirty="0"/>
              <a:t>the </a:t>
            </a:r>
            <a:r>
              <a:rPr lang="en-US" sz="2500" b="1" dirty="0"/>
              <a:t>nation celebrated </a:t>
            </a:r>
            <a:r>
              <a:rPr lang="en-US" sz="2500" b="1" dirty="0"/>
              <a:t>50 years of </a:t>
            </a:r>
            <a:r>
              <a:rPr lang="en-US" sz="2500" b="1" dirty="0"/>
              <a:t>independence,  </a:t>
            </a:r>
            <a:r>
              <a:rPr lang="en-US" sz="2500" b="1" dirty="0"/>
              <a:t>Kanye Adventist Hospital, Botswana Union Conference, Lusaka Eye Hospital and Ministry Of Health &amp; Wellness Botswana </a:t>
            </a:r>
            <a:r>
              <a:rPr lang="en-US" sz="2500" b="1" dirty="0"/>
              <a:t>united </a:t>
            </a:r>
            <a:r>
              <a:rPr lang="en-US" sz="2500" b="1" dirty="0"/>
              <a:t>to reduce </a:t>
            </a:r>
            <a:r>
              <a:rPr lang="en-US" sz="2500" b="1" dirty="0"/>
              <a:t>cataract backlog</a:t>
            </a:r>
            <a:r>
              <a:rPr lang="en-US" sz="2500" dirty="0"/>
              <a:t>.</a:t>
            </a:r>
            <a:endParaRPr lang="en-US" sz="2500" dirty="0"/>
          </a:p>
          <a:p>
            <a:pPr algn="ctr"/>
            <a:endParaRPr lang="en-ZW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602" y="17235232"/>
            <a:ext cx="7665444" cy="552094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6336256" y="24405021"/>
            <a:ext cx="5609344" cy="1192035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2500" dirty="0"/>
              <a:t>Sterility importance for good outcome of surgeries (nurses demonstrating autoclaving during campaign)</a:t>
            </a:r>
            <a:endParaRPr lang="en-US" sz="2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22479" r="19166" b="22479"/>
          <a:stretch/>
        </p:blipFill>
        <p:spPr>
          <a:xfrm>
            <a:off x="16213828" y="25597055"/>
            <a:ext cx="5955993" cy="412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353" y="805798"/>
            <a:ext cx="4160047" cy="44259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401981" y="15715840"/>
            <a:ext cx="5824398" cy="4509052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2500" b="1" i="1" dirty="0"/>
              <a:t>Stakeholders who made the project a success… (Living the dream a proud and united nation)</a:t>
            </a:r>
          </a:p>
          <a:p>
            <a:pPr algn="ctr"/>
            <a:r>
              <a:rPr lang="en-US" sz="2500" b="1" i="1" dirty="0"/>
              <a:t>Botswana Union Conference, </a:t>
            </a:r>
            <a:br>
              <a:rPr lang="en-US" sz="2500" b="1" i="1" dirty="0"/>
            </a:br>
            <a:r>
              <a:rPr lang="en-US" sz="2500" b="1" i="1" dirty="0"/>
              <a:t>Ministry Of Health &amp; Wellness Botswana, Lusaka Eye Hospital, </a:t>
            </a:r>
            <a:br>
              <a:rPr lang="en-US" sz="2500" b="1" i="1" dirty="0"/>
            </a:br>
            <a:r>
              <a:rPr lang="en-US" sz="2500" b="1" i="1" dirty="0" err="1"/>
              <a:t>Kanye</a:t>
            </a:r>
            <a:r>
              <a:rPr lang="en-US" sz="2500" b="1" i="1" dirty="0"/>
              <a:t> DHMT, </a:t>
            </a:r>
            <a:br>
              <a:rPr lang="en-US" sz="2500" b="1" i="1" dirty="0"/>
            </a:br>
            <a:r>
              <a:rPr lang="en-US" sz="2500" b="1" i="1" dirty="0" err="1"/>
              <a:t>Thamaga</a:t>
            </a:r>
            <a:r>
              <a:rPr lang="en-US" sz="2500" b="1" i="1" dirty="0"/>
              <a:t> Primary Hospital, </a:t>
            </a:r>
            <a:br>
              <a:rPr lang="en-US" sz="2500" b="1" i="1" dirty="0"/>
            </a:br>
            <a:r>
              <a:rPr lang="en-US" sz="2500" b="1" i="1" dirty="0"/>
              <a:t>Scottish Livingstone Hospital, </a:t>
            </a:r>
            <a:br>
              <a:rPr lang="en-US" sz="2500" b="1" i="1" dirty="0"/>
            </a:br>
            <a:r>
              <a:rPr lang="en-US" sz="2500" b="1" i="1" dirty="0" err="1"/>
              <a:t>Mahalapye</a:t>
            </a:r>
            <a:r>
              <a:rPr lang="en-US" sz="2500" b="1" i="1" dirty="0"/>
              <a:t> Hospital, </a:t>
            </a:r>
            <a:br>
              <a:rPr lang="en-US" sz="2500" b="1" i="1" dirty="0"/>
            </a:br>
            <a:r>
              <a:rPr lang="en-US" sz="2500" b="1" i="1" dirty="0" err="1"/>
              <a:t>Moshupa</a:t>
            </a:r>
            <a:r>
              <a:rPr lang="en-US" sz="2500" b="1" i="1" dirty="0"/>
              <a:t> Adventist Clinic, and </a:t>
            </a:r>
            <a:br>
              <a:rPr lang="en-US" sz="2500" b="1" i="1" dirty="0"/>
            </a:br>
            <a:r>
              <a:rPr lang="en-US" sz="2500" b="1" i="1" dirty="0" err="1"/>
              <a:t>Moshupa</a:t>
            </a:r>
            <a:r>
              <a:rPr lang="en-US" sz="2500" b="1" i="1" dirty="0"/>
              <a:t> DHMT.</a:t>
            </a:r>
            <a:endParaRPr lang="en-US" sz="2500" b="1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79691" y="11822558"/>
            <a:ext cx="7246642" cy="8627948"/>
            <a:chOff x="3830982" y="13849125"/>
            <a:chExt cx="8152472" cy="10065939"/>
          </a:xfrm>
        </p:grpSpPr>
        <p:grpSp>
          <p:nvGrpSpPr>
            <p:cNvPr id="17" name="Group 16"/>
            <p:cNvGrpSpPr/>
            <p:nvPr/>
          </p:nvGrpSpPr>
          <p:grpSpPr>
            <a:xfrm>
              <a:off x="3830982" y="13849125"/>
              <a:ext cx="8152472" cy="10018818"/>
              <a:chOff x="3830982" y="13616743"/>
              <a:chExt cx="8152472" cy="10018818"/>
            </a:xfrm>
          </p:grpSpPr>
          <p:grpSp>
            <p:nvGrpSpPr>
              <p:cNvPr id="31" name="Group 51"/>
              <p:cNvGrpSpPr>
                <a:grpSpLocks/>
              </p:cNvGrpSpPr>
              <p:nvPr/>
            </p:nvGrpSpPr>
            <p:grpSpPr bwMode="auto">
              <a:xfrm>
                <a:off x="3830982" y="13616743"/>
                <a:ext cx="8152472" cy="10018818"/>
                <a:chOff x="106860975" y="105289350"/>
                <a:chExt cx="5022701" cy="9456796"/>
              </a:xfrm>
            </p:grpSpPr>
            <p:pic>
              <p:nvPicPr>
                <p:cNvPr id="32" name="Picture 52" descr="images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944" b="21414"/>
                <a:stretch>
                  <a:fillRect/>
                </a:stretch>
              </p:blipFill>
              <p:spPr bwMode="auto">
                <a:xfrm>
                  <a:off x="107285103" y="107535475"/>
                  <a:ext cx="1625093" cy="969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53" descr="bot50-logo-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245" t="10149" r="16930" b="15948"/>
                <a:stretch>
                  <a:fillRect/>
                </a:stretch>
              </p:blipFill>
              <p:spPr bwMode="auto">
                <a:xfrm>
                  <a:off x="108888689" y="107429549"/>
                  <a:ext cx="1887971" cy="10588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AutoShape 54"/>
                <p:cNvSpPr>
                  <a:spLocks/>
                </p:cNvSpPr>
                <p:nvPr/>
              </p:nvSpPr>
              <p:spPr bwMode="auto">
                <a:xfrm rot="5400000">
                  <a:off x="108016644" y="106710360"/>
                  <a:ext cx="2173185" cy="4123354"/>
                </a:xfrm>
                <a:prstGeom prst="rightBrace">
                  <a:avLst>
                    <a:gd name="adj1" fmla="val 15811"/>
                    <a:gd name="adj2" fmla="val 51296"/>
                  </a:avLst>
                </a:prstGeom>
                <a:noFill/>
                <a:ln w="76200">
                  <a:solidFill>
                    <a:srgbClr val="4475A1"/>
                  </a:solidFill>
                  <a:round/>
                  <a:headEnd/>
                  <a:tailEnd/>
                </a:ln>
                <a:effectLst/>
                <a:scene3d>
                  <a:camera prst="legacyObliqueFront"/>
                  <a:lightRig rig="legacyFlat3" dir="b"/>
                </a:scene3d>
                <a:sp3d prstMaterial="legacyMatte">
                  <a:bevelT w="13500" h="13500" prst="angle"/>
                  <a:bevelB w="13500" h="13500" prst="angle"/>
                  <a:extrusionClr>
                    <a:srgbClr val="4475A1"/>
                  </a:extrusionClr>
                  <a:contourClr>
                    <a:srgbClr val="4475A1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en-ZW"/>
                </a:p>
              </p:txBody>
            </p:sp>
            <p:pic>
              <p:nvPicPr>
                <p:cNvPr id="35" name="Picture 5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180"/>
                <a:stretch>
                  <a:fillRect/>
                </a:stretch>
              </p:blipFill>
              <p:spPr bwMode="auto">
                <a:xfrm>
                  <a:off x="106860975" y="105289350"/>
                  <a:ext cx="5022701" cy="190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6" name="Group 56"/>
                <p:cNvGrpSpPr>
                  <a:grpSpLocks/>
                </p:cNvGrpSpPr>
                <p:nvPr/>
              </p:nvGrpSpPr>
              <p:grpSpPr bwMode="auto">
                <a:xfrm>
                  <a:off x="107020776" y="110109037"/>
                  <a:ext cx="4191989" cy="4637109"/>
                  <a:chOff x="107020776" y="110109037"/>
                  <a:chExt cx="4191989" cy="4637109"/>
                </a:xfrm>
              </p:grpSpPr>
              <p:pic>
                <p:nvPicPr>
                  <p:cNvPr id="37" name="Picture 57" descr="lusaka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9237480" y="110874252"/>
                    <a:ext cx="1713677" cy="5025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5B9BD5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3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07243435" y="110302775"/>
                    <a:ext cx="1274463" cy="1341984"/>
                    <a:chOff x="109774456" y="110214888"/>
                    <a:chExt cx="1209723" cy="1341984"/>
                  </a:xfrm>
                </p:grpSpPr>
                <p:pic>
                  <p:nvPicPr>
                    <p:cNvPr id="46" name="Picture 59" descr="Seventh-Day-Adventist-Church-Logo-HD-Jinu-Oreetha-Ayoor-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9810778" y="110214888"/>
                      <a:ext cx="1173401" cy="10925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5B9BD5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000000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47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774456" y="110963104"/>
                      <a:ext cx="1173401" cy="593768"/>
                    </a:xfrm>
                    <a:prstGeom prst="rect">
                      <a:avLst/>
                    </a:prstGeom>
                    <a:solidFill>
                      <a:srgbClr val="F3F3F3"/>
                    </a:solidFill>
                    <a:ln>
                      <a:noFill/>
                    </a:ln>
                    <a:effectLst/>
                    <a:scene3d>
                      <a:camera prst="legacyObliqueFront"/>
                      <a:lightRig rig="legacyFlat3" dir="b"/>
                    </a:scene3d>
                    <a:sp3d prstMaterial="legacyMatte">
                      <a:bevelT w="13500" h="13500" prst="angle"/>
                      <a:bevelB w="13500" h="13500" prst="angle"/>
                      <a:extrusionClr>
                        <a:srgbClr val="F3F3F3"/>
                      </a:extrusionClr>
                      <a:contourClr>
                        <a:srgbClr val="F3F3F3"/>
                      </a:contourClr>
                    </a:sp3d>
                    <a:extLst>
                      <a:ext uri="{91240B29-F687-4F45-9708-019B960494DF}">
                        <a14:hiddenLine xmlns:a14="http://schemas.microsoft.com/office/drawing/2010/main" w="31750" algn="ctr">
                          <a:noFill/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6868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36576" tIns="36576" rIns="36576" bIns="36576" numCol="1" anchor="t" anchorCtr="0" compatLnSpc="1">
                      <a:prstTxWarp prst="textNoShape">
                        <a:avLst/>
                      </a:prstTxWarp>
                      <a:flatTx/>
                    </a:bodyPr>
                    <a:lstStyle/>
                    <a:p>
                      <a:pPr algn="ctr" defTabSz="8001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ZW" altLang="en-US" sz="7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BOTSWANA UNION </a:t>
                      </a:r>
                    </a:p>
                    <a:p>
                      <a:pPr algn="ctr" defTabSz="8001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ZW" altLang="en-US" sz="7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COFERENCE</a:t>
                      </a:r>
                    </a:p>
                    <a:p>
                      <a:pPr algn="ctr" defTabSz="8001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39" name="Picture 61" descr="logo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430984" y="110109037"/>
                    <a:ext cx="1810107" cy="9327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5B9BD5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0" name="Picture 62" descr="mohlogofull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231359" y="110911167"/>
                    <a:ext cx="1427254" cy="11109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5B9BD5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4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07020776" y="110184022"/>
                    <a:ext cx="4168238" cy="1876301"/>
                    <a:chOff x="107115778" y="110302775"/>
                    <a:chExt cx="4168238" cy="1876301"/>
                  </a:xfrm>
                </p:grpSpPr>
                <p:sp>
                  <p:nvSpPr>
                    <p:cNvPr id="44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115778" y="110302775"/>
                      <a:ext cx="4168238" cy="1876301"/>
                    </a:xfrm>
                    <a:prstGeom prst="bracketPair">
                      <a:avLst>
                        <a:gd name="adj" fmla="val 16667"/>
                      </a:avLst>
                    </a:prstGeom>
                    <a:noFill/>
                    <a:ln w="76200">
                      <a:solidFill>
                        <a:srgbClr val="5B9BD5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5B9BD5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0000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36576" tIns="36576" rIns="36576" bIns="3657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ZW"/>
                    </a:p>
                  </p:txBody>
                </p:sp>
                <p:cxnSp>
                  <p:nvCxnSpPr>
                    <p:cNvPr id="45" name="AutoShape 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7376686" y="112179076"/>
                      <a:ext cx="3633848" cy="0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5B9BD5"/>
                      </a:solidFill>
                      <a:round/>
                      <a:headEnd/>
                      <a:tailEnd/>
                    </a:ln>
                    <a:effectLst/>
                    <a:scene3d>
                      <a:camera prst="legacyObliqueFront"/>
                      <a:lightRig rig="legacyFlat3" dir="b"/>
                    </a:scene3d>
                    <a:sp3d prstMaterial="legacyMatte">
                      <a:bevelT w="13500" h="13500" prst="angle"/>
                      <a:bevelB w="13500" h="13500" prst="angle"/>
                      <a:extrusionClr>
                        <a:srgbClr val="5B9BD5"/>
                      </a:extrusionClr>
                      <a:contourClr>
                        <a:srgbClr val="5B9BD5"/>
                      </a:contourClr>
                    </a:sp3d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00000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42" name="AutoShape 66"/>
                  <p:cNvSpPr>
                    <a:spLocks/>
                  </p:cNvSpPr>
                  <p:nvPr/>
                </p:nvSpPr>
                <p:spPr bwMode="auto">
                  <a:xfrm rot="5400000">
                    <a:off x="107768377" y="111806627"/>
                    <a:ext cx="2685823" cy="3193215"/>
                  </a:xfrm>
                  <a:prstGeom prst="rightBrace">
                    <a:avLst>
                      <a:gd name="adj1" fmla="val 29723"/>
                      <a:gd name="adj2" fmla="val 50000"/>
                    </a:avLst>
                  </a:prstGeom>
                  <a:solidFill>
                    <a:srgbClr val="00B0F0"/>
                  </a:solidFill>
                  <a:ln w="127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D4E6B">
                        <a:alpha val="50000"/>
                      </a:srgbClr>
                    </a:outerShdw>
                  </a:effectLst>
                  <a:scene3d>
                    <a:camera prst="legacyObliqueFront"/>
                    <a:lightRig rig="legacyHarsh1" dir="t"/>
                  </a:scene3d>
                  <a:sp3d prstMaterial="legacyMatte">
                    <a:bevelT w="13500" h="13500" prst="angle"/>
                    <a:bevelB w="13500" h="13500" prst="angle"/>
                    <a:extrusionClr>
                      <a:srgbClr val="9DC3E6"/>
                    </a:extrusionClr>
                    <a:contourClr>
                      <a:srgbClr val="9DC3E6"/>
                    </a:contourClr>
                  </a:sp3d>
                </p:spPr>
                <p:txBody>
                  <a:bodyPr vert="horz" wrap="square" lIns="36576" tIns="36576" rIns="36576" bIns="36576" numCol="1" anchor="t" anchorCtr="0" compatLnSpc="1">
                    <a:prstTxWarp prst="textNoShape">
                      <a:avLst/>
                    </a:prstTxWarp>
                    <a:flatTx/>
                  </a:bodyPr>
                  <a:lstStyle/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dirty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ZW" altLang="en-US" sz="1100" b="1" dirty="0">
                      <a:solidFill>
                        <a:srgbClr val="000000"/>
                      </a:solidFill>
                      <a:latin typeface="Bodoni MT" panose="02070603080606020203" pitchFamily="18" charset="0"/>
                    </a:endParaRPr>
                  </a:p>
                  <a:p>
                    <a:pPr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ZW" altLang="en-US" sz="1100" b="1" dirty="0">
                        <a:solidFill>
                          <a:srgbClr val="000000"/>
                        </a:solidFill>
                        <a:latin typeface="Bodoni MT" panose="02070603080606020203" pitchFamily="18" charset="0"/>
                      </a:rPr>
                      <a:t>ANNUAL CATARACT BACKLOG REDUCTION CAMPAIGNS</a:t>
                    </a:r>
                    <a:endParaRPr lang="en-US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07234183" y="113948687"/>
                    <a:ext cx="3978582" cy="48194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dist="28398" dir="3806097" algn="ctr" rotWithShape="0">
                      <a:srgbClr val="2D4E6B"/>
                    </a:outerShdw>
                  </a:effectLst>
                  <a:scene3d>
                    <a:camera prst="legacyObliqueFront"/>
                    <a:lightRig rig="legacyFlat3" dir="b"/>
                  </a:scene3d>
                  <a:sp3d prstMaterial="legacyMatte">
                    <a:bevelT w="13500" h="13500" prst="angle"/>
                    <a:bevelB w="13500" h="13500" prst="angle"/>
                    <a:extrusionClr>
                      <a:srgbClr val="00B050"/>
                    </a:extrusionClr>
                    <a:contourClr>
                      <a:srgbClr val="00B050"/>
                    </a:contourClr>
                  </a:sp3d>
                  <a:extLst>
                    <a:ext uri="{91240B29-F687-4F45-9708-019B960494DF}">
                      <a14:hiddenLine xmlns:a14="http://schemas.microsoft.com/office/drawing/2010/main" w="0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36576" tIns="36576" rIns="36576" bIns="36576" numCol="1" anchor="t" anchorCtr="0" compatLnSpc="1">
                    <a:prstTxWarp prst="textNoShape">
                      <a:avLst/>
                    </a:prstTxWarp>
                    <a:flatTx/>
                  </a:bodyPr>
                  <a:lstStyle/>
                  <a:p>
                    <a:pPr algn="ctr" defTabSz="8001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ZW" altLang="en-US" sz="900" b="1">
                        <a:solidFill>
                          <a:srgbClr val="000000"/>
                        </a:solidFill>
                        <a:latin typeface="Berlin Sans FB Demi" panose="020E0802020502020306" pitchFamily="34" charset="0"/>
                      </a:rPr>
                      <a:t>CATARACT REDUCTION</a:t>
                    </a:r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" name="Rounded Rectangle 6"/>
              <p:cNvSpPr/>
              <p:nvPr/>
            </p:nvSpPr>
            <p:spPr>
              <a:xfrm>
                <a:off x="5838259" y="20853693"/>
                <a:ext cx="3305776" cy="119416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ANNUAL CATARACT BACKLOG REDUCTION CAMPAIGNS</a:t>
                </a:r>
                <a:endParaRPr lang="en-US" sz="1800" b="1" dirty="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6363948" y="23564655"/>
              <a:ext cx="2007952" cy="1743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683792" y="23748525"/>
              <a:ext cx="1558295" cy="16653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loud Callout 48"/>
          <p:cNvSpPr/>
          <p:nvPr/>
        </p:nvSpPr>
        <p:spPr>
          <a:xfrm>
            <a:off x="788754" y="11759350"/>
            <a:ext cx="6130612" cy="1671226"/>
          </a:xfrm>
          <a:prstGeom prst="cloudCallout">
            <a:avLst>
              <a:gd name="adj1" fmla="val 1779"/>
              <a:gd name="adj2" fmla="val 5910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marL="250031" indent="-250031" algn="ctr">
              <a:buFont typeface="Wingdings" panose="05000000000000000000" pitchFamily="2" charset="2"/>
              <a:buChar char="Ø"/>
            </a:pPr>
            <a:endParaRPr lang="en-US" sz="1300" b="1" dirty="0">
              <a:solidFill>
                <a:schemeClr val="tx1"/>
              </a:solidFill>
            </a:endParaRPr>
          </a:p>
          <a:p>
            <a:pPr marL="250031" indent="-250031" algn="ctr">
              <a:buFont typeface="Wingdings" panose="05000000000000000000" pitchFamily="2" charset="2"/>
              <a:buChar char="Ø"/>
            </a:pPr>
            <a:endParaRPr lang="en-US" sz="1300" b="1" dirty="0">
              <a:solidFill>
                <a:schemeClr val="tx1"/>
              </a:solidFill>
            </a:endParaRPr>
          </a:p>
          <a:p>
            <a:pPr marL="250031" indent="-250031" algn="ctr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/>
                </a:solidFill>
              </a:rPr>
              <a:t>Shortage Of Eye Personnel and Consumables.</a:t>
            </a:r>
          </a:p>
          <a:p>
            <a:pPr marL="250031" indent="-250031" algn="ctr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/>
                </a:solidFill>
              </a:rPr>
              <a:t>Long Cataract Surgery Waiting Time (Backlog).</a:t>
            </a:r>
          </a:p>
          <a:p>
            <a:pPr marL="250031" indent="-250031" algn="ctr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/>
                </a:solidFill>
              </a:rPr>
              <a:t>Complications Due to Cataract.</a:t>
            </a:r>
          </a:p>
          <a:p>
            <a:pPr marL="250031" indent="-250031" algn="ctr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/>
                </a:solidFill>
              </a:rPr>
              <a:t>Eye Clinic Congestion</a:t>
            </a:r>
          </a:p>
          <a:p>
            <a:pPr marL="250031" indent="-250031" algn="ctr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tx1"/>
              </a:solidFill>
            </a:endParaRPr>
          </a:p>
          <a:p>
            <a:pPr marL="250031" indent="-250031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084448" y="12087961"/>
            <a:ext cx="1590228" cy="9568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b="1" dirty="0" smtClean="0">
                <a:latin typeface="AR BLANCA" panose="02000000000000000000" pitchFamily="2" charset="0"/>
              </a:rPr>
              <a:t>DRIVING FACTORS</a:t>
            </a:r>
            <a:endParaRPr lang="en-US" b="1" dirty="0">
              <a:latin typeface="AR BLANCA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19172" b="14848"/>
          <a:stretch/>
        </p:blipFill>
        <p:spPr bwMode="auto">
          <a:xfrm>
            <a:off x="36694832" y="9466314"/>
            <a:ext cx="6383568" cy="66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Explosion 1 52"/>
          <p:cNvSpPr/>
          <p:nvPr/>
        </p:nvSpPr>
        <p:spPr>
          <a:xfrm>
            <a:off x="31265170" y="10233212"/>
            <a:ext cx="5331119" cy="332306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b="1" dirty="0" smtClean="0"/>
              <a:t>BOTSWANA OPTHALMIC NURSES ATTENDING TRAINNING IN DURBAN NOVEMBER 2017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r="35057" b="41317"/>
          <a:stretch/>
        </p:blipFill>
        <p:spPr>
          <a:xfrm>
            <a:off x="38496860" y="19049231"/>
            <a:ext cx="2864550" cy="17147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4" r="48549" b="721"/>
          <a:stretch/>
        </p:blipFill>
        <p:spPr>
          <a:xfrm>
            <a:off x="38496860" y="17235231"/>
            <a:ext cx="2238326" cy="15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434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KANYE ADVENTIST HOSPITAL, BOTSWANA CATARACT REDUCTION CAMPAIGN  Administrator: Hospital Superintendent: Dr. Brendan Jacob Tombs  Project Leaders: Virginia Magwati &amp; Ruth Mogwera (Ophthalmic Nurses)  drtombsb@kanye.adventist.org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Wesley (LLU)</dc:creator>
  <cp:lastModifiedBy>Biddle, Amanda</cp:lastModifiedBy>
  <cp:revision>86</cp:revision>
  <cp:lastPrinted>2018-09-27T11:54:26Z</cp:lastPrinted>
  <dcterms:created xsi:type="dcterms:W3CDTF">2018-09-13T21:46:21Z</dcterms:created>
  <dcterms:modified xsi:type="dcterms:W3CDTF">2018-10-15T17:20:39Z</dcterms:modified>
</cp:coreProperties>
</file>