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328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6D6D"/>
    <a:srgbClr val="8A6E6E"/>
    <a:srgbClr val="815F5F"/>
    <a:srgbClr val="835F5F"/>
    <a:srgbClr val="622C2C"/>
    <a:srgbClr val="7E4F4F"/>
    <a:srgbClr val="7C3434"/>
    <a:srgbClr val="741313"/>
    <a:srgbClr val="71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55" autoAdjust="0"/>
    <p:restoredTop sz="83989"/>
  </p:normalViewPr>
  <p:slideViewPr>
    <p:cSldViewPr snapToGrid="0">
      <p:cViewPr varScale="1">
        <p:scale>
          <a:sx n="60" d="100"/>
          <a:sy n="60" d="100"/>
        </p:scale>
        <p:origin x="19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C3F76-885E-4E4A-97BB-3A273B0CBD05}" type="doc">
      <dgm:prSet loTypeId="urn:microsoft.com/office/officeart/2005/8/layout/venn1" loCatId="" qsTypeId="urn:microsoft.com/office/officeart/2005/8/quickstyle/simple1" qsCatId="simple" csTypeId="urn:microsoft.com/office/officeart/2005/8/colors/colorful3" csCatId="colorful" phldr="1"/>
      <dgm:spPr/>
    </dgm:pt>
    <dgm:pt modelId="{23B0C553-B6DC-8546-84B1-BA0D15E369C0}">
      <dgm:prSet phldrT="[Text]"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  <a:latin typeface="Cambria" panose="02040503050406030204" pitchFamily="18" charset="0"/>
            </a:rPr>
            <a:t>Система управления</a:t>
          </a:r>
          <a:endParaRPr lang="en-US" sz="2000" dirty="0">
            <a:solidFill>
              <a:schemeClr val="bg1"/>
            </a:solidFill>
            <a:latin typeface="Cambria" panose="02040503050406030204" pitchFamily="18" charset="0"/>
          </a:endParaRPr>
        </a:p>
      </dgm:t>
    </dgm:pt>
    <dgm:pt modelId="{0CD4E902-4962-A344-AE09-ED8664E7F49D}" type="parTrans" cxnId="{0F254005-B455-F442-B259-61B45A8F60DA}">
      <dgm:prSet/>
      <dgm:spPr/>
      <dgm:t>
        <a:bodyPr/>
        <a:lstStyle/>
        <a:p>
          <a:endParaRPr lang="en-US"/>
        </a:p>
      </dgm:t>
    </dgm:pt>
    <dgm:pt modelId="{8E274CA0-E9BC-4C45-94E4-C7CC9CF959AA}" type="sibTrans" cxnId="{0F254005-B455-F442-B259-61B45A8F60DA}">
      <dgm:prSet/>
      <dgm:spPr/>
      <dgm:t>
        <a:bodyPr/>
        <a:lstStyle/>
        <a:p>
          <a:endParaRPr lang="en-US"/>
        </a:p>
      </dgm:t>
    </dgm:pt>
    <dgm:pt modelId="{34AB66A7-7B27-5241-AF81-B750C55823E8}">
      <dgm:prSet phldrT="[Text]"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  <a:latin typeface="Cambria" panose="02040503050406030204" pitchFamily="18" charset="0"/>
            </a:rPr>
            <a:t>Менеджмент</a:t>
          </a:r>
          <a:endParaRPr lang="en-US" sz="2000" dirty="0">
            <a:solidFill>
              <a:schemeClr val="bg1"/>
            </a:solidFill>
            <a:latin typeface="Cambria" panose="02040503050406030204" pitchFamily="18" charset="0"/>
          </a:endParaRPr>
        </a:p>
      </dgm:t>
    </dgm:pt>
    <dgm:pt modelId="{09F90936-1766-F348-A547-2B41AE0F16D2}" type="parTrans" cxnId="{3E2E8D4B-355B-FA4C-ADCE-844BA745CE71}">
      <dgm:prSet/>
      <dgm:spPr/>
      <dgm:t>
        <a:bodyPr/>
        <a:lstStyle/>
        <a:p>
          <a:endParaRPr lang="en-US"/>
        </a:p>
      </dgm:t>
    </dgm:pt>
    <dgm:pt modelId="{078A1AD0-4A25-214A-B092-12D4E81B4DA5}" type="sibTrans" cxnId="{3E2E8D4B-355B-FA4C-ADCE-844BA745CE71}">
      <dgm:prSet/>
      <dgm:spPr/>
      <dgm:t>
        <a:bodyPr/>
        <a:lstStyle/>
        <a:p>
          <a:endParaRPr lang="en-US"/>
        </a:p>
      </dgm:t>
    </dgm:pt>
    <dgm:pt modelId="{EF1A8081-8890-7449-A423-0FCE6A8D645C}" type="pres">
      <dgm:prSet presAssocID="{141C3F76-885E-4E4A-97BB-3A273B0CBD05}" presName="compositeShape" presStyleCnt="0">
        <dgm:presLayoutVars>
          <dgm:chMax val="7"/>
          <dgm:dir/>
          <dgm:resizeHandles val="exact"/>
        </dgm:presLayoutVars>
      </dgm:prSet>
      <dgm:spPr/>
    </dgm:pt>
    <dgm:pt modelId="{D32EC4AD-4234-9841-B68C-4C1E711F13B6}" type="pres">
      <dgm:prSet presAssocID="{23B0C553-B6DC-8546-84B1-BA0D15E369C0}" presName="circ1" presStyleLbl="vennNode1" presStyleIdx="0" presStyleCnt="2"/>
      <dgm:spPr/>
    </dgm:pt>
    <dgm:pt modelId="{57B3D4BE-C335-F14D-AF2C-F8AABE232D32}" type="pres">
      <dgm:prSet presAssocID="{23B0C553-B6DC-8546-84B1-BA0D15E369C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9066352-E59B-E445-8587-E47DE00BBE54}" type="pres">
      <dgm:prSet presAssocID="{34AB66A7-7B27-5241-AF81-B750C55823E8}" presName="circ2" presStyleLbl="vennNode1" presStyleIdx="1" presStyleCnt="2" custScaleX="113029" custLinFactNeighborX="1360"/>
      <dgm:spPr/>
    </dgm:pt>
    <dgm:pt modelId="{F15648D7-F31B-234B-B67A-C498CCAF99C5}" type="pres">
      <dgm:prSet presAssocID="{34AB66A7-7B27-5241-AF81-B750C55823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9B51500-7EFA-E443-864D-E3616AC1E25A}" type="presOf" srcId="{34AB66A7-7B27-5241-AF81-B750C55823E8}" destId="{69066352-E59B-E445-8587-E47DE00BBE54}" srcOrd="0" destOrd="0" presId="urn:microsoft.com/office/officeart/2005/8/layout/venn1"/>
    <dgm:cxn modelId="{0F254005-B455-F442-B259-61B45A8F60DA}" srcId="{141C3F76-885E-4E4A-97BB-3A273B0CBD05}" destId="{23B0C553-B6DC-8546-84B1-BA0D15E369C0}" srcOrd="0" destOrd="0" parTransId="{0CD4E902-4962-A344-AE09-ED8664E7F49D}" sibTransId="{8E274CA0-E9BC-4C45-94E4-C7CC9CF959AA}"/>
    <dgm:cxn modelId="{30346D11-8086-644F-8952-5968502CD560}" type="presOf" srcId="{34AB66A7-7B27-5241-AF81-B750C55823E8}" destId="{F15648D7-F31B-234B-B67A-C498CCAF99C5}" srcOrd="1" destOrd="0" presId="urn:microsoft.com/office/officeart/2005/8/layout/venn1"/>
    <dgm:cxn modelId="{3E2E8D4B-355B-FA4C-ADCE-844BA745CE71}" srcId="{141C3F76-885E-4E4A-97BB-3A273B0CBD05}" destId="{34AB66A7-7B27-5241-AF81-B750C55823E8}" srcOrd="1" destOrd="0" parTransId="{09F90936-1766-F348-A547-2B41AE0F16D2}" sibTransId="{078A1AD0-4A25-214A-B092-12D4E81B4DA5}"/>
    <dgm:cxn modelId="{0CD7BDAB-D978-D04F-B60C-E1E4E7492504}" type="presOf" srcId="{141C3F76-885E-4E4A-97BB-3A273B0CBD05}" destId="{EF1A8081-8890-7449-A423-0FCE6A8D645C}" srcOrd="0" destOrd="0" presId="urn:microsoft.com/office/officeart/2005/8/layout/venn1"/>
    <dgm:cxn modelId="{F414FCDF-A870-E64F-BFE7-9B0D4BD5C13A}" type="presOf" srcId="{23B0C553-B6DC-8546-84B1-BA0D15E369C0}" destId="{57B3D4BE-C335-F14D-AF2C-F8AABE232D32}" srcOrd="1" destOrd="0" presId="urn:microsoft.com/office/officeart/2005/8/layout/venn1"/>
    <dgm:cxn modelId="{F825AAF6-3DFA-2641-9B79-0FDD83268459}" type="presOf" srcId="{23B0C553-B6DC-8546-84B1-BA0D15E369C0}" destId="{D32EC4AD-4234-9841-B68C-4C1E711F13B6}" srcOrd="0" destOrd="0" presId="urn:microsoft.com/office/officeart/2005/8/layout/venn1"/>
    <dgm:cxn modelId="{8B2BD593-D805-4544-A5EB-8C16FA5333BE}" type="presParOf" srcId="{EF1A8081-8890-7449-A423-0FCE6A8D645C}" destId="{D32EC4AD-4234-9841-B68C-4C1E711F13B6}" srcOrd="0" destOrd="0" presId="urn:microsoft.com/office/officeart/2005/8/layout/venn1"/>
    <dgm:cxn modelId="{539E256D-75A5-BE46-8F94-390805F67B0F}" type="presParOf" srcId="{EF1A8081-8890-7449-A423-0FCE6A8D645C}" destId="{57B3D4BE-C335-F14D-AF2C-F8AABE232D32}" srcOrd="1" destOrd="0" presId="urn:microsoft.com/office/officeart/2005/8/layout/venn1"/>
    <dgm:cxn modelId="{8E40D529-6C50-8B4F-A2D3-FB6E27A72C79}" type="presParOf" srcId="{EF1A8081-8890-7449-A423-0FCE6A8D645C}" destId="{69066352-E59B-E445-8587-E47DE00BBE54}" srcOrd="2" destOrd="0" presId="urn:microsoft.com/office/officeart/2005/8/layout/venn1"/>
    <dgm:cxn modelId="{0482E493-8B23-8A4A-B215-946EB8EE744C}" type="presParOf" srcId="{EF1A8081-8890-7449-A423-0FCE6A8D645C}" destId="{F15648D7-F31B-234B-B67A-C498CCAF99C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1C3F76-885E-4E4A-97BB-3A273B0CBD05}" type="doc">
      <dgm:prSet loTypeId="urn:microsoft.com/office/officeart/2005/8/layout/venn1" loCatId="" qsTypeId="urn:microsoft.com/office/officeart/2005/8/quickstyle/simple1" qsCatId="simple" csTypeId="urn:microsoft.com/office/officeart/2005/8/colors/colorful3" csCatId="colorful" phldr="1"/>
      <dgm:spPr/>
    </dgm:pt>
    <dgm:pt modelId="{23B0C553-B6DC-8546-84B1-BA0D15E369C0}">
      <dgm:prSet phldrT="[Text]"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  <a:latin typeface="Cambria" panose="02040503050406030204" pitchFamily="18" charset="0"/>
            </a:rPr>
            <a:t>Система управления</a:t>
          </a:r>
          <a:endParaRPr lang="en-US" sz="2000" dirty="0">
            <a:solidFill>
              <a:schemeClr val="bg1"/>
            </a:solidFill>
            <a:latin typeface="Cambria" panose="02040503050406030204" pitchFamily="18" charset="0"/>
          </a:endParaRPr>
        </a:p>
      </dgm:t>
    </dgm:pt>
    <dgm:pt modelId="{0CD4E902-4962-A344-AE09-ED8664E7F49D}" type="parTrans" cxnId="{0F254005-B455-F442-B259-61B45A8F60DA}">
      <dgm:prSet/>
      <dgm:spPr/>
      <dgm:t>
        <a:bodyPr/>
        <a:lstStyle/>
        <a:p>
          <a:endParaRPr lang="en-US"/>
        </a:p>
      </dgm:t>
    </dgm:pt>
    <dgm:pt modelId="{8E274CA0-E9BC-4C45-94E4-C7CC9CF959AA}" type="sibTrans" cxnId="{0F254005-B455-F442-B259-61B45A8F60DA}">
      <dgm:prSet/>
      <dgm:spPr/>
      <dgm:t>
        <a:bodyPr/>
        <a:lstStyle/>
        <a:p>
          <a:endParaRPr lang="en-US"/>
        </a:p>
      </dgm:t>
    </dgm:pt>
    <dgm:pt modelId="{34AB66A7-7B27-5241-AF81-B750C55823E8}">
      <dgm:prSet phldrT="[Text]"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  <a:latin typeface="Cambria" panose="02040503050406030204" pitchFamily="18" charset="0"/>
            </a:rPr>
            <a:t>Менеджмент</a:t>
          </a:r>
          <a:endParaRPr lang="en-US" sz="2000" dirty="0">
            <a:solidFill>
              <a:schemeClr val="bg1"/>
            </a:solidFill>
            <a:latin typeface="Cambria" panose="02040503050406030204" pitchFamily="18" charset="0"/>
          </a:endParaRPr>
        </a:p>
      </dgm:t>
    </dgm:pt>
    <dgm:pt modelId="{09F90936-1766-F348-A547-2B41AE0F16D2}" type="parTrans" cxnId="{3E2E8D4B-355B-FA4C-ADCE-844BA745CE71}">
      <dgm:prSet/>
      <dgm:spPr/>
      <dgm:t>
        <a:bodyPr/>
        <a:lstStyle/>
        <a:p>
          <a:endParaRPr lang="en-US"/>
        </a:p>
      </dgm:t>
    </dgm:pt>
    <dgm:pt modelId="{078A1AD0-4A25-214A-B092-12D4E81B4DA5}" type="sibTrans" cxnId="{3E2E8D4B-355B-FA4C-ADCE-844BA745CE71}">
      <dgm:prSet/>
      <dgm:spPr/>
      <dgm:t>
        <a:bodyPr/>
        <a:lstStyle/>
        <a:p>
          <a:endParaRPr lang="en-US"/>
        </a:p>
      </dgm:t>
    </dgm:pt>
    <dgm:pt modelId="{EF1A8081-8890-7449-A423-0FCE6A8D645C}" type="pres">
      <dgm:prSet presAssocID="{141C3F76-885E-4E4A-97BB-3A273B0CBD05}" presName="compositeShape" presStyleCnt="0">
        <dgm:presLayoutVars>
          <dgm:chMax val="7"/>
          <dgm:dir/>
          <dgm:resizeHandles val="exact"/>
        </dgm:presLayoutVars>
      </dgm:prSet>
      <dgm:spPr/>
    </dgm:pt>
    <dgm:pt modelId="{D32EC4AD-4234-9841-B68C-4C1E711F13B6}" type="pres">
      <dgm:prSet presAssocID="{23B0C553-B6DC-8546-84B1-BA0D15E369C0}" presName="circ1" presStyleLbl="vennNode1" presStyleIdx="0" presStyleCnt="2" custLinFactNeighborX="-11348" custLinFactNeighborY="-1605"/>
      <dgm:spPr/>
    </dgm:pt>
    <dgm:pt modelId="{57B3D4BE-C335-F14D-AF2C-F8AABE232D32}" type="pres">
      <dgm:prSet presAssocID="{23B0C553-B6DC-8546-84B1-BA0D15E369C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9066352-E59B-E445-8587-E47DE00BBE54}" type="pres">
      <dgm:prSet presAssocID="{34AB66A7-7B27-5241-AF81-B750C55823E8}" presName="circ2" presStyleLbl="vennNode1" presStyleIdx="1" presStyleCnt="2" custScaleX="104918" custLinFactNeighborX="9469"/>
      <dgm:spPr/>
    </dgm:pt>
    <dgm:pt modelId="{F15648D7-F31B-234B-B67A-C498CCAF99C5}" type="pres">
      <dgm:prSet presAssocID="{34AB66A7-7B27-5241-AF81-B750C55823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9B51500-7EFA-E443-864D-E3616AC1E25A}" type="presOf" srcId="{34AB66A7-7B27-5241-AF81-B750C55823E8}" destId="{69066352-E59B-E445-8587-E47DE00BBE54}" srcOrd="0" destOrd="0" presId="urn:microsoft.com/office/officeart/2005/8/layout/venn1"/>
    <dgm:cxn modelId="{0F254005-B455-F442-B259-61B45A8F60DA}" srcId="{141C3F76-885E-4E4A-97BB-3A273B0CBD05}" destId="{23B0C553-B6DC-8546-84B1-BA0D15E369C0}" srcOrd="0" destOrd="0" parTransId="{0CD4E902-4962-A344-AE09-ED8664E7F49D}" sibTransId="{8E274CA0-E9BC-4C45-94E4-C7CC9CF959AA}"/>
    <dgm:cxn modelId="{30346D11-8086-644F-8952-5968502CD560}" type="presOf" srcId="{34AB66A7-7B27-5241-AF81-B750C55823E8}" destId="{F15648D7-F31B-234B-B67A-C498CCAF99C5}" srcOrd="1" destOrd="0" presId="urn:microsoft.com/office/officeart/2005/8/layout/venn1"/>
    <dgm:cxn modelId="{3E2E8D4B-355B-FA4C-ADCE-844BA745CE71}" srcId="{141C3F76-885E-4E4A-97BB-3A273B0CBD05}" destId="{34AB66A7-7B27-5241-AF81-B750C55823E8}" srcOrd="1" destOrd="0" parTransId="{09F90936-1766-F348-A547-2B41AE0F16D2}" sibTransId="{078A1AD0-4A25-214A-B092-12D4E81B4DA5}"/>
    <dgm:cxn modelId="{0CD7BDAB-D978-D04F-B60C-E1E4E7492504}" type="presOf" srcId="{141C3F76-885E-4E4A-97BB-3A273B0CBD05}" destId="{EF1A8081-8890-7449-A423-0FCE6A8D645C}" srcOrd="0" destOrd="0" presId="urn:microsoft.com/office/officeart/2005/8/layout/venn1"/>
    <dgm:cxn modelId="{F414FCDF-A870-E64F-BFE7-9B0D4BD5C13A}" type="presOf" srcId="{23B0C553-B6DC-8546-84B1-BA0D15E369C0}" destId="{57B3D4BE-C335-F14D-AF2C-F8AABE232D32}" srcOrd="1" destOrd="0" presId="urn:microsoft.com/office/officeart/2005/8/layout/venn1"/>
    <dgm:cxn modelId="{F825AAF6-3DFA-2641-9B79-0FDD83268459}" type="presOf" srcId="{23B0C553-B6DC-8546-84B1-BA0D15E369C0}" destId="{D32EC4AD-4234-9841-B68C-4C1E711F13B6}" srcOrd="0" destOrd="0" presId="urn:microsoft.com/office/officeart/2005/8/layout/venn1"/>
    <dgm:cxn modelId="{8B2BD593-D805-4544-A5EB-8C16FA5333BE}" type="presParOf" srcId="{EF1A8081-8890-7449-A423-0FCE6A8D645C}" destId="{D32EC4AD-4234-9841-B68C-4C1E711F13B6}" srcOrd="0" destOrd="0" presId="urn:microsoft.com/office/officeart/2005/8/layout/venn1"/>
    <dgm:cxn modelId="{539E256D-75A5-BE46-8F94-390805F67B0F}" type="presParOf" srcId="{EF1A8081-8890-7449-A423-0FCE6A8D645C}" destId="{57B3D4BE-C335-F14D-AF2C-F8AABE232D32}" srcOrd="1" destOrd="0" presId="urn:microsoft.com/office/officeart/2005/8/layout/venn1"/>
    <dgm:cxn modelId="{8E40D529-6C50-8B4F-A2D3-FB6E27A72C79}" type="presParOf" srcId="{EF1A8081-8890-7449-A423-0FCE6A8D645C}" destId="{69066352-E59B-E445-8587-E47DE00BBE54}" srcOrd="2" destOrd="0" presId="urn:microsoft.com/office/officeart/2005/8/layout/venn1"/>
    <dgm:cxn modelId="{0482E493-8B23-8A4A-B215-946EB8EE744C}" type="presParOf" srcId="{EF1A8081-8890-7449-A423-0FCE6A8D645C}" destId="{F15648D7-F31B-234B-B67A-C498CCAF99C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C49EFE-28A5-4D15-891E-25A58AAA0C11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98946FE-9FFF-464A-9733-A84BF99C1F1D}">
      <dgm:prSet phldrT="[Text]" custT="1"/>
      <dgm:spPr>
        <a:xfrm>
          <a:off x="0" y="2110"/>
          <a:ext cx="2716790" cy="1014983"/>
        </a:xfrm>
        <a:prstGeom prst="roundRect">
          <a:avLst/>
        </a:prstGeom>
        <a:solidFill>
          <a:srgbClr val="7F062B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ru-RU" sz="2800" dirty="0">
              <a:solidFill>
                <a:srgbClr val="FFFFFF"/>
              </a:solidFill>
              <a:latin typeface="Cambria" panose="02040503050406030204" pitchFamily="18" charset="0"/>
              <a:ea typeface="+mn-ea"/>
              <a:cs typeface="+mn-cs"/>
            </a:rPr>
            <a:t>Отношение</a:t>
          </a:r>
          <a:endParaRPr lang="en-US" sz="2800" dirty="0">
            <a:solidFill>
              <a:srgbClr val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F6F05F05-FAE6-4D98-B1E4-1722B85D4FD8}" type="parTrans" cxnId="{753E29EE-294D-4A31-B70D-081B999C6163}">
      <dgm:prSet/>
      <dgm:spPr/>
      <dgm:t>
        <a:bodyPr/>
        <a:lstStyle/>
        <a:p>
          <a:endParaRPr lang="en-US"/>
        </a:p>
      </dgm:t>
    </dgm:pt>
    <dgm:pt modelId="{E880F114-4D29-42CC-AE68-F391F477E471}" type="sibTrans" cxnId="{753E29EE-294D-4A31-B70D-081B999C6163}">
      <dgm:prSet/>
      <dgm:spPr/>
      <dgm:t>
        <a:bodyPr/>
        <a:lstStyle/>
        <a:p>
          <a:endParaRPr lang="en-US"/>
        </a:p>
      </dgm:t>
    </dgm:pt>
    <dgm:pt modelId="{E1C4D1F9-7993-4E19-B48B-B427BD353E0B}">
      <dgm:prSet phldrT="[Text]" custT="1"/>
      <dgm:spPr>
        <a:xfrm rot="5400000">
          <a:off x="4476010" y="-1655609"/>
          <a:ext cx="811986" cy="4330422"/>
        </a:xfrm>
        <a:prstGeom prst="round2SameRect">
          <a:avLst/>
        </a:prstGeom>
        <a:solidFill>
          <a:srgbClr val="FFFFFF">
            <a:lumMod val="85000"/>
            <a:alpha val="90000"/>
          </a:srgbClr>
        </a:solidFill>
        <a:ln w="9525" cap="flat" cmpd="sng" algn="ctr">
          <a:solidFill>
            <a:srgbClr val="3497AE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>
            <a:buChar char="•"/>
          </a:pPr>
          <a: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Стремление</a:t>
          </a:r>
          <a:r>
            <a:rPr lang="ru-RU" sz="1800" baseline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 к совершенству</a:t>
          </a:r>
          <a:endParaRPr lang="en-US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FFF4B815-5394-4ED6-92CB-2EA6C7D64AF9}" type="parTrans" cxnId="{62DA23E4-2149-40E3-859F-4805DA6D207C}">
      <dgm:prSet/>
      <dgm:spPr/>
      <dgm:t>
        <a:bodyPr/>
        <a:lstStyle/>
        <a:p>
          <a:endParaRPr lang="en-US"/>
        </a:p>
      </dgm:t>
    </dgm:pt>
    <dgm:pt modelId="{D5926028-7EEC-4315-B656-80B3AD917CB8}" type="sibTrans" cxnId="{62DA23E4-2149-40E3-859F-4805DA6D207C}">
      <dgm:prSet/>
      <dgm:spPr/>
      <dgm:t>
        <a:bodyPr/>
        <a:lstStyle/>
        <a:p>
          <a:endParaRPr lang="en-US"/>
        </a:p>
      </dgm:t>
    </dgm:pt>
    <dgm:pt modelId="{70C6166E-BBBA-438C-9C9C-2BD89C5E4D91}">
      <dgm:prSet phldrT="[Text]" custT="1"/>
      <dgm:spPr>
        <a:xfrm rot="5400000">
          <a:off x="4476010" y="-1655609"/>
          <a:ext cx="811986" cy="4330422"/>
        </a:xfrm>
        <a:prstGeom prst="round2SameRect">
          <a:avLst/>
        </a:prstGeom>
        <a:solidFill>
          <a:srgbClr val="FFFFFF">
            <a:lumMod val="85000"/>
            <a:alpha val="90000"/>
          </a:srgbClr>
        </a:solidFill>
        <a:ln w="9525" cap="flat" cmpd="sng" algn="ctr">
          <a:solidFill>
            <a:srgbClr val="3497AE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>
            <a:buChar char="•"/>
          </a:pPr>
          <a: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Энтузиазм в отношении миссии</a:t>
          </a:r>
          <a:endParaRPr lang="en-US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D04791A7-5D84-4F42-A4DC-0A6CC6127034}" type="parTrans" cxnId="{5145F617-C835-4DF2-AC8F-23E65459EFFE}">
      <dgm:prSet/>
      <dgm:spPr/>
      <dgm:t>
        <a:bodyPr/>
        <a:lstStyle/>
        <a:p>
          <a:endParaRPr lang="en-US"/>
        </a:p>
      </dgm:t>
    </dgm:pt>
    <dgm:pt modelId="{A2FFADC9-883A-43D1-9902-17DC749AF030}" type="sibTrans" cxnId="{5145F617-C835-4DF2-AC8F-23E65459EFFE}">
      <dgm:prSet/>
      <dgm:spPr/>
      <dgm:t>
        <a:bodyPr/>
        <a:lstStyle/>
        <a:p>
          <a:endParaRPr lang="en-US"/>
        </a:p>
      </dgm:t>
    </dgm:pt>
    <dgm:pt modelId="{36CA0744-C584-4819-8BBC-155056DE5D93}">
      <dgm:prSet phldrT="[Text]" custT="1"/>
      <dgm:spPr>
        <a:xfrm>
          <a:off x="2" y="1067842"/>
          <a:ext cx="2745790" cy="1014983"/>
        </a:xfrm>
        <a:prstGeom prst="roundRect">
          <a:avLst/>
        </a:prstGeom>
        <a:solidFill>
          <a:srgbClr val="7F062B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ru-RU" sz="2800" dirty="0">
              <a:solidFill>
                <a:srgbClr val="FFFFFF"/>
              </a:solidFill>
              <a:latin typeface="Cambria" panose="02040503050406030204" pitchFamily="18" charset="0"/>
              <a:ea typeface="+mn-ea"/>
              <a:cs typeface="+mn-cs"/>
            </a:rPr>
            <a:t>Внимание</a:t>
          </a:r>
          <a:endParaRPr lang="en-US" sz="2800" dirty="0">
            <a:solidFill>
              <a:srgbClr val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22C5AAB1-10CC-4058-B23F-4B0546810DBC}" type="parTrans" cxnId="{92280618-72FA-4F7A-8B55-03EEC4C1772F}">
      <dgm:prSet/>
      <dgm:spPr/>
      <dgm:t>
        <a:bodyPr/>
        <a:lstStyle/>
        <a:p>
          <a:endParaRPr lang="en-US"/>
        </a:p>
      </dgm:t>
    </dgm:pt>
    <dgm:pt modelId="{470F2343-3FE7-49DD-AFB3-B0B86198FB69}" type="sibTrans" cxnId="{92280618-72FA-4F7A-8B55-03EEC4C1772F}">
      <dgm:prSet/>
      <dgm:spPr/>
      <dgm:t>
        <a:bodyPr/>
        <a:lstStyle/>
        <a:p>
          <a:endParaRPr lang="en-US"/>
        </a:p>
      </dgm:t>
    </dgm:pt>
    <dgm:pt modelId="{0F202A7C-C098-4D09-9028-A2AEFF9E5217}">
      <dgm:prSet phldrT="[Text]" custT="1"/>
      <dgm:spPr>
        <a:xfrm rot="5400000">
          <a:off x="4489591" y="-574458"/>
          <a:ext cx="811986" cy="4299585"/>
        </a:xfrm>
        <a:prstGeom prst="round2SameRect">
          <a:avLst/>
        </a:prstGeom>
        <a:solidFill>
          <a:srgbClr val="FFFFFF">
            <a:lumMod val="75000"/>
            <a:alpha val="90000"/>
          </a:srgbClr>
        </a:solidFill>
        <a:ln w="9525" cap="flat" cmpd="sng" algn="ctr">
          <a:solidFill>
            <a:srgbClr val="3497AE">
              <a:tint val="40000"/>
              <a:alpha val="90000"/>
              <a:hueOff val="-3635086"/>
              <a:satOff val="10552"/>
              <a:lumOff val="1125"/>
              <a:alphaOff val="0"/>
            </a:srgb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>
            <a:buChar char="•"/>
          </a:pPr>
          <a: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Эффективное использование времени</a:t>
          </a:r>
          <a:endParaRPr lang="en-US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E45C0157-2D6C-45B8-A71A-E12481A0057D}" type="parTrans" cxnId="{6BFAAEAB-6FBD-4167-A2BA-E2D5E483823F}">
      <dgm:prSet/>
      <dgm:spPr/>
      <dgm:t>
        <a:bodyPr/>
        <a:lstStyle/>
        <a:p>
          <a:endParaRPr lang="en-US"/>
        </a:p>
      </dgm:t>
    </dgm:pt>
    <dgm:pt modelId="{5BB64679-3C38-484B-B3CB-EA2BD0767A48}" type="sibTrans" cxnId="{6BFAAEAB-6FBD-4167-A2BA-E2D5E483823F}">
      <dgm:prSet/>
      <dgm:spPr/>
      <dgm:t>
        <a:bodyPr/>
        <a:lstStyle/>
        <a:p>
          <a:endParaRPr lang="en-US"/>
        </a:p>
      </dgm:t>
    </dgm:pt>
    <dgm:pt modelId="{DD8D290D-2470-455A-853A-AADCFBCCC2EB}">
      <dgm:prSet phldrT="[Text]" custT="1"/>
      <dgm:spPr>
        <a:xfrm rot="5400000">
          <a:off x="4489591" y="-574458"/>
          <a:ext cx="811986" cy="4299585"/>
        </a:xfrm>
        <a:prstGeom prst="round2SameRect">
          <a:avLst/>
        </a:prstGeom>
        <a:solidFill>
          <a:srgbClr val="FFFFFF">
            <a:lumMod val="75000"/>
            <a:alpha val="90000"/>
          </a:srgbClr>
        </a:solidFill>
        <a:ln w="9525" cap="flat" cmpd="sng" algn="ctr">
          <a:solidFill>
            <a:srgbClr val="3497AE">
              <a:tint val="40000"/>
              <a:alpha val="90000"/>
              <a:hueOff val="-3635086"/>
              <a:satOff val="10552"/>
              <a:lumOff val="1125"/>
              <a:alphaOff val="0"/>
            </a:srgb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>
            <a:buChar char="•"/>
          </a:pPr>
          <a: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Сосредоточенность на стратегически </a:t>
          </a:r>
          <a:b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</a:br>
          <a: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важных моментах</a:t>
          </a:r>
          <a:endParaRPr lang="en-US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F7DFA965-D46E-496B-A056-8D5A30C1A0C7}" type="parTrans" cxnId="{B912E58C-8160-4FCA-810B-2F7BDE73C368}">
      <dgm:prSet/>
      <dgm:spPr/>
      <dgm:t>
        <a:bodyPr/>
        <a:lstStyle/>
        <a:p>
          <a:endParaRPr lang="en-US"/>
        </a:p>
      </dgm:t>
    </dgm:pt>
    <dgm:pt modelId="{73A1EB54-FA02-4E13-BE76-CE871EE983BD}" type="sibTrans" cxnId="{B912E58C-8160-4FCA-810B-2F7BDE73C368}">
      <dgm:prSet/>
      <dgm:spPr/>
      <dgm:t>
        <a:bodyPr/>
        <a:lstStyle/>
        <a:p>
          <a:endParaRPr lang="en-US"/>
        </a:p>
      </dgm:t>
    </dgm:pt>
    <dgm:pt modelId="{304661C8-6098-4446-9675-69A9CA0AA9DB}">
      <dgm:prSet phldrT="[Text]" custT="1"/>
      <dgm:spPr>
        <a:xfrm>
          <a:off x="2" y="2133574"/>
          <a:ext cx="2748910" cy="1014983"/>
        </a:xfrm>
        <a:prstGeom prst="roundRect">
          <a:avLst/>
        </a:prstGeom>
        <a:solidFill>
          <a:srgbClr val="7F062B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ru-RU" sz="2800" dirty="0">
              <a:solidFill>
                <a:srgbClr val="FFFFFF"/>
              </a:solidFill>
              <a:latin typeface="Cambria" panose="02040503050406030204" pitchFamily="18" charset="0"/>
              <a:ea typeface="+mn-ea"/>
              <a:cs typeface="+mn-cs"/>
            </a:rPr>
            <a:t>Атмосфера</a:t>
          </a:r>
          <a:endParaRPr lang="en-US" sz="2800" dirty="0">
            <a:solidFill>
              <a:srgbClr val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F06AF349-CDAE-4B99-931B-D9332218F9A0}" type="parTrans" cxnId="{2E764EBB-CC5B-47DE-AF74-6B857DD8EADB}">
      <dgm:prSet/>
      <dgm:spPr/>
      <dgm:t>
        <a:bodyPr/>
        <a:lstStyle/>
        <a:p>
          <a:endParaRPr lang="en-US"/>
        </a:p>
      </dgm:t>
    </dgm:pt>
    <dgm:pt modelId="{3072005C-3E0D-41E4-9174-BB0B962E18CF}" type="sibTrans" cxnId="{2E764EBB-CC5B-47DE-AF74-6B857DD8EADB}">
      <dgm:prSet/>
      <dgm:spPr/>
      <dgm:t>
        <a:bodyPr/>
        <a:lstStyle/>
        <a:p>
          <a:endParaRPr lang="en-US"/>
        </a:p>
      </dgm:t>
    </dgm:pt>
    <dgm:pt modelId="{0DC65CE5-DDF3-45CE-B84C-61D5D1C61AE6}">
      <dgm:prSet phldrT="[Text]" custT="1"/>
      <dgm:spPr>
        <a:xfrm rot="5400000">
          <a:off x="4492711" y="491273"/>
          <a:ext cx="811986" cy="4299585"/>
        </a:xfrm>
        <a:prstGeom prst="round2SameRect">
          <a:avLst/>
        </a:prstGeom>
        <a:solidFill>
          <a:srgbClr val="FFFFFF">
            <a:lumMod val="65000"/>
            <a:alpha val="90000"/>
          </a:srgbClr>
        </a:solidFill>
        <a:ln w="9525" cap="flat" cmpd="sng" algn="ctr">
          <a:solidFill>
            <a:srgbClr val="3497AE">
              <a:tint val="40000"/>
              <a:alpha val="90000"/>
              <a:hueOff val="-7270172"/>
              <a:satOff val="21104"/>
              <a:lumOff val="2249"/>
              <a:alphaOff val="0"/>
            </a:srgb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>
            <a:buChar char="•"/>
          </a:pPr>
          <a: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Безопасная</a:t>
          </a:r>
          <a:r>
            <a:rPr lang="ru-RU" sz="1800" baseline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 для общения среда</a:t>
          </a:r>
          <a:endParaRPr lang="en-US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7393E268-B4E6-42DF-AE9F-BDD333B0DB4C}" type="parTrans" cxnId="{037FCD79-40CF-44A3-9B3B-78271A1B79F2}">
      <dgm:prSet/>
      <dgm:spPr/>
      <dgm:t>
        <a:bodyPr/>
        <a:lstStyle/>
        <a:p>
          <a:endParaRPr lang="en-US"/>
        </a:p>
      </dgm:t>
    </dgm:pt>
    <dgm:pt modelId="{4E065C76-39C0-4BB9-B763-283486CF8366}" type="sibTrans" cxnId="{037FCD79-40CF-44A3-9B3B-78271A1B79F2}">
      <dgm:prSet/>
      <dgm:spPr/>
      <dgm:t>
        <a:bodyPr/>
        <a:lstStyle/>
        <a:p>
          <a:endParaRPr lang="en-US"/>
        </a:p>
      </dgm:t>
    </dgm:pt>
    <dgm:pt modelId="{DDCC1B66-C2A6-4D1F-AD48-AAB206B82B71}">
      <dgm:prSet phldrT="[Text]" custT="1"/>
      <dgm:spPr>
        <a:xfrm>
          <a:off x="2" y="3199306"/>
          <a:ext cx="2748910" cy="1014983"/>
        </a:xfrm>
        <a:prstGeom prst="roundRect">
          <a:avLst/>
        </a:prstGeom>
        <a:solidFill>
          <a:srgbClr val="7F062B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ru-RU" sz="2800" dirty="0">
              <a:solidFill>
                <a:srgbClr val="FFFFFF"/>
              </a:solidFill>
              <a:latin typeface="Cambria" panose="02040503050406030204" pitchFamily="18" charset="0"/>
              <a:ea typeface="+mn-ea"/>
              <a:cs typeface="+mn-cs"/>
            </a:rPr>
            <a:t>Вершина</a:t>
          </a:r>
          <a:endParaRPr lang="en-US" sz="2800" dirty="0">
            <a:solidFill>
              <a:srgbClr val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F49ED225-869A-4DBB-B79D-0255CF35B0A4}" type="sibTrans" cxnId="{1F740752-404F-40FC-8668-2EBB14EB844B}">
      <dgm:prSet/>
      <dgm:spPr/>
      <dgm:t>
        <a:bodyPr/>
        <a:lstStyle/>
        <a:p>
          <a:endParaRPr lang="en-US"/>
        </a:p>
      </dgm:t>
    </dgm:pt>
    <dgm:pt modelId="{08F2685F-C8D1-4B6B-812A-C45498F33D2B}" type="parTrans" cxnId="{1F740752-404F-40FC-8668-2EBB14EB844B}">
      <dgm:prSet/>
      <dgm:spPr/>
      <dgm:t>
        <a:bodyPr/>
        <a:lstStyle/>
        <a:p>
          <a:endParaRPr lang="en-US"/>
        </a:p>
      </dgm:t>
    </dgm:pt>
    <dgm:pt modelId="{C60A926B-F675-41E8-8B87-B9DCA8A58BF6}">
      <dgm:prSet phldrT="[Text]" custT="1"/>
      <dgm:spPr>
        <a:xfrm rot="5400000">
          <a:off x="4492711" y="1557005"/>
          <a:ext cx="811986" cy="4299585"/>
        </a:xfrm>
        <a:prstGeom prst="round2SameRect">
          <a:avLst/>
        </a:prstGeom>
        <a:solidFill>
          <a:srgbClr val="FFFFFF">
            <a:lumMod val="50000"/>
          </a:srgbClr>
        </a:solidFill>
        <a:ln w="9525" cap="flat" cmpd="sng" algn="ctr">
          <a:solidFill>
            <a:srgbClr val="3497AE">
              <a:tint val="40000"/>
              <a:alpha val="90000"/>
              <a:hueOff val="-10905258"/>
              <a:satOff val="31656"/>
              <a:lumOff val="3374"/>
              <a:alphaOff val="0"/>
            </a:srgb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>
            <a:buNone/>
          </a:pPr>
          <a: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Управление, не менеджмент</a:t>
          </a:r>
          <a:endParaRPr lang="en-US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D7377BE9-1923-4AAE-B13C-70A330C3A508}" type="sibTrans" cxnId="{39656C32-3F01-488D-A45E-020EF04B038A}">
      <dgm:prSet/>
      <dgm:spPr/>
      <dgm:t>
        <a:bodyPr/>
        <a:lstStyle/>
        <a:p>
          <a:endParaRPr lang="en-US"/>
        </a:p>
      </dgm:t>
    </dgm:pt>
    <dgm:pt modelId="{46ED4B1D-C824-4B4B-BCB3-BA3BFB7D160B}" type="parTrans" cxnId="{39656C32-3F01-488D-A45E-020EF04B038A}">
      <dgm:prSet/>
      <dgm:spPr/>
      <dgm:t>
        <a:bodyPr/>
        <a:lstStyle/>
        <a:p>
          <a:endParaRPr lang="en-US"/>
        </a:p>
      </dgm:t>
    </dgm:pt>
    <dgm:pt modelId="{173A091A-B8F4-43F7-A878-124AF8D58A17}">
      <dgm:prSet phldrT="[Text]" custT="1"/>
      <dgm:spPr>
        <a:xfrm rot="5400000">
          <a:off x="4492711" y="1557005"/>
          <a:ext cx="811986" cy="4299585"/>
        </a:xfrm>
        <a:prstGeom prst="round2SameRect">
          <a:avLst/>
        </a:prstGeom>
        <a:solidFill>
          <a:srgbClr val="FFFFFF">
            <a:lumMod val="50000"/>
          </a:srgbClr>
        </a:solidFill>
        <a:ln w="9525" cap="flat" cmpd="sng" algn="ctr">
          <a:solidFill>
            <a:srgbClr val="3497AE">
              <a:tint val="40000"/>
              <a:alpha val="90000"/>
              <a:hueOff val="-10905258"/>
              <a:satOff val="31656"/>
              <a:lumOff val="3374"/>
              <a:alphaOff val="0"/>
            </a:srgb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>
            <a:buChar char="•"/>
          </a:pPr>
          <a: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Картина в целом/перспектива будущего</a:t>
          </a:r>
          <a:endParaRPr lang="en-US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AD81E976-0006-45F3-82B2-BFED8786E390}" type="sibTrans" cxnId="{A5794A8D-E815-4BB0-B632-02FD74825E0E}">
      <dgm:prSet/>
      <dgm:spPr/>
      <dgm:t>
        <a:bodyPr/>
        <a:lstStyle/>
        <a:p>
          <a:endParaRPr lang="en-US"/>
        </a:p>
      </dgm:t>
    </dgm:pt>
    <dgm:pt modelId="{9E64E28D-F84D-440A-97C8-D98910B3B079}" type="parTrans" cxnId="{A5794A8D-E815-4BB0-B632-02FD74825E0E}">
      <dgm:prSet/>
      <dgm:spPr/>
      <dgm:t>
        <a:bodyPr/>
        <a:lstStyle/>
        <a:p>
          <a:endParaRPr lang="en-US"/>
        </a:p>
      </dgm:t>
    </dgm:pt>
    <dgm:pt modelId="{1C3DEAB2-AB53-43A9-B599-29D070386A51}">
      <dgm:prSet phldrT="[Text]" custT="1"/>
      <dgm:spPr>
        <a:xfrm rot="5400000">
          <a:off x="4492711" y="491273"/>
          <a:ext cx="811986" cy="4299585"/>
        </a:xfrm>
        <a:solidFill>
          <a:srgbClr val="FFFFFF">
            <a:lumMod val="65000"/>
            <a:alpha val="90000"/>
          </a:srgbClr>
        </a:solidFill>
        <a:ln w="9525" cap="flat" cmpd="sng" algn="ctr">
          <a:solidFill>
            <a:srgbClr val="3497AE">
              <a:tint val="40000"/>
              <a:alpha val="90000"/>
              <a:hueOff val="-7270172"/>
              <a:satOff val="21104"/>
              <a:lumOff val="2249"/>
              <a:alphaOff val="0"/>
            </a:srgb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>
            <a:buChar char="•"/>
          </a:pPr>
          <a:r>
            <a:rPr lang="ru-RU" sz="1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Хорошая групповая динамика</a:t>
          </a:r>
          <a:endParaRPr lang="en-US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2EBB45EB-AEA7-4931-AC12-4D3FBD93AC6D}" type="parTrans" cxnId="{2D3F740C-9151-41DF-A2A5-134598D3ACA3}">
      <dgm:prSet/>
      <dgm:spPr/>
      <dgm:t>
        <a:bodyPr/>
        <a:lstStyle/>
        <a:p>
          <a:endParaRPr lang="ru-RU"/>
        </a:p>
      </dgm:t>
    </dgm:pt>
    <dgm:pt modelId="{1A09A2D5-0387-4986-A9C1-4DF0280F8D29}" type="sibTrans" cxnId="{2D3F740C-9151-41DF-A2A5-134598D3ACA3}">
      <dgm:prSet/>
      <dgm:spPr/>
      <dgm:t>
        <a:bodyPr/>
        <a:lstStyle/>
        <a:p>
          <a:endParaRPr lang="ru-RU"/>
        </a:p>
      </dgm:t>
    </dgm:pt>
    <dgm:pt modelId="{BD803BF8-43F9-46B8-B357-FC691A09FD11}" type="pres">
      <dgm:prSet presAssocID="{2AC49EFE-28A5-4D15-891E-25A58AAA0C11}" presName="Name0" presStyleCnt="0">
        <dgm:presLayoutVars>
          <dgm:dir/>
          <dgm:animLvl val="lvl"/>
          <dgm:resizeHandles val="exact"/>
        </dgm:presLayoutVars>
      </dgm:prSet>
      <dgm:spPr/>
    </dgm:pt>
    <dgm:pt modelId="{01A903E5-F7AE-4042-BCE5-1FA9C5F8D41F}" type="pres">
      <dgm:prSet presAssocID="{498946FE-9FFF-464A-9733-A84BF99C1F1D}" presName="linNode" presStyleCnt="0"/>
      <dgm:spPr/>
    </dgm:pt>
    <dgm:pt modelId="{75D34F5F-485B-4A48-98E6-786501EB754E}" type="pres">
      <dgm:prSet presAssocID="{498946FE-9FFF-464A-9733-A84BF99C1F1D}" presName="parentText" presStyleLbl="node1" presStyleIdx="0" presStyleCnt="4" custScaleX="111533" custLinFactNeighborX="-1550">
        <dgm:presLayoutVars>
          <dgm:chMax val="1"/>
          <dgm:bulletEnabled val="1"/>
        </dgm:presLayoutVars>
      </dgm:prSet>
      <dgm:spPr/>
    </dgm:pt>
    <dgm:pt modelId="{D93E6904-BC84-4D9C-B05C-389C74D4727A}" type="pres">
      <dgm:prSet presAssocID="{498946FE-9FFF-464A-9733-A84BF99C1F1D}" presName="descendantText" presStyleLbl="alignAccFollowNode1" presStyleIdx="0" presStyleCnt="4">
        <dgm:presLayoutVars>
          <dgm:bulletEnabled val="1"/>
        </dgm:presLayoutVars>
      </dgm:prSet>
      <dgm:spPr/>
    </dgm:pt>
    <dgm:pt modelId="{882B59A5-5BA3-4FDC-8ED5-BA9CAF3C57EF}" type="pres">
      <dgm:prSet presAssocID="{E880F114-4D29-42CC-AE68-F391F477E471}" presName="sp" presStyleCnt="0"/>
      <dgm:spPr/>
    </dgm:pt>
    <dgm:pt modelId="{67A3BC58-7239-44D3-BE3F-25BFE79447B3}" type="pres">
      <dgm:prSet presAssocID="{36CA0744-C584-4819-8BBC-155056DE5D93}" presName="linNode" presStyleCnt="0"/>
      <dgm:spPr/>
    </dgm:pt>
    <dgm:pt modelId="{5D0E942B-FEF0-4E2D-8E9C-798BAD149FB5}" type="pres">
      <dgm:prSet presAssocID="{36CA0744-C584-4819-8BBC-155056DE5D93}" presName="parentText" presStyleLbl="node1" presStyleIdx="1" presStyleCnt="4" custScaleX="113532">
        <dgm:presLayoutVars>
          <dgm:chMax val="1"/>
          <dgm:bulletEnabled val="1"/>
        </dgm:presLayoutVars>
      </dgm:prSet>
      <dgm:spPr/>
    </dgm:pt>
    <dgm:pt modelId="{70F5C256-F295-4F93-95F6-DCDD43BF0504}" type="pres">
      <dgm:prSet presAssocID="{36CA0744-C584-4819-8BBC-155056DE5D93}" presName="descendantText" presStyleLbl="alignAccFollowNode1" presStyleIdx="1" presStyleCnt="4" custScaleY="161213">
        <dgm:presLayoutVars>
          <dgm:bulletEnabled val="1"/>
        </dgm:presLayoutVars>
      </dgm:prSet>
      <dgm:spPr/>
    </dgm:pt>
    <dgm:pt modelId="{A2459EAF-0983-45EF-961D-D7E7804B1255}" type="pres">
      <dgm:prSet presAssocID="{470F2343-3FE7-49DD-AFB3-B0B86198FB69}" presName="sp" presStyleCnt="0"/>
      <dgm:spPr/>
    </dgm:pt>
    <dgm:pt modelId="{F3005F55-4A56-4940-AC96-78B74D01BF73}" type="pres">
      <dgm:prSet presAssocID="{304661C8-6098-4446-9675-69A9CA0AA9DB}" presName="linNode" presStyleCnt="0"/>
      <dgm:spPr/>
    </dgm:pt>
    <dgm:pt modelId="{F3233AC0-7E12-4379-B9E7-A6367C54688E}" type="pres">
      <dgm:prSet presAssocID="{304661C8-6098-4446-9675-69A9CA0AA9DB}" presName="parentText" presStyleLbl="node1" presStyleIdx="2" presStyleCnt="4" custScaleX="113661">
        <dgm:presLayoutVars>
          <dgm:chMax val="1"/>
          <dgm:bulletEnabled val="1"/>
        </dgm:presLayoutVars>
      </dgm:prSet>
      <dgm:spPr/>
    </dgm:pt>
    <dgm:pt modelId="{06CC745A-E30D-4D0D-A109-4B36351A41B2}" type="pres">
      <dgm:prSet presAssocID="{304661C8-6098-4446-9675-69A9CA0AA9DB}" presName="descendantText" presStyleLbl="alignAccFollowNode1" presStyleIdx="2" presStyleCnt="4">
        <dgm:presLayoutVars>
          <dgm:bulletEnabled val="1"/>
        </dgm:presLayoutVars>
      </dgm:prSet>
      <dgm:spPr>
        <a:prstGeom prst="round2SameRect">
          <a:avLst/>
        </a:prstGeom>
      </dgm:spPr>
    </dgm:pt>
    <dgm:pt modelId="{DF790629-4AEE-4231-9FAE-2805BB5A9709}" type="pres">
      <dgm:prSet presAssocID="{3072005C-3E0D-41E4-9174-BB0B962E18CF}" presName="sp" presStyleCnt="0"/>
      <dgm:spPr/>
    </dgm:pt>
    <dgm:pt modelId="{D927F844-76F9-42D8-9B13-506D5D4A46E0}" type="pres">
      <dgm:prSet presAssocID="{DDCC1B66-C2A6-4D1F-AD48-AAB206B82B71}" presName="linNode" presStyleCnt="0"/>
      <dgm:spPr/>
    </dgm:pt>
    <dgm:pt modelId="{F482A6C2-DBAD-4F89-B15F-59175DE29D6F}" type="pres">
      <dgm:prSet presAssocID="{DDCC1B66-C2A6-4D1F-AD48-AAB206B82B71}" presName="parentText" presStyleLbl="node1" presStyleIdx="3" presStyleCnt="4" custScaleX="113661">
        <dgm:presLayoutVars>
          <dgm:chMax val="1"/>
          <dgm:bulletEnabled val="1"/>
        </dgm:presLayoutVars>
      </dgm:prSet>
      <dgm:spPr/>
    </dgm:pt>
    <dgm:pt modelId="{C9ABED7D-F560-4365-91CF-CBE7610BEB0A}" type="pres">
      <dgm:prSet presAssocID="{DDCC1B66-C2A6-4D1F-AD48-AAB206B82B71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6A248200-B33B-7141-B8D0-AA448CA8D0A5}" type="presOf" srcId="{498946FE-9FFF-464A-9733-A84BF99C1F1D}" destId="{75D34F5F-485B-4A48-98E6-786501EB754E}" srcOrd="0" destOrd="0" presId="urn:microsoft.com/office/officeart/2005/8/layout/vList5"/>
    <dgm:cxn modelId="{2D3F740C-9151-41DF-A2A5-134598D3ACA3}" srcId="{304661C8-6098-4446-9675-69A9CA0AA9DB}" destId="{1C3DEAB2-AB53-43A9-B599-29D070386A51}" srcOrd="1" destOrd="0" parTransId="{2EBB45EB-AEA7-4931-AC12-4D3FBD93AC6D}" sibTransId="{1A09A2D5-0387-4986-A9C1-4DF0280F8D29}"/>
    <dgm:cxn modelId="{30BB2715-28EB-654D-AD5B-5890FFD56E0B}" type="presOf" srcId="{DD8D290D-2470-455A-853A-AADCFBCCC2EB}" destId="{70F5C256-F295-4F93-95F6-DCDD43BF0504}" srcOrd="0" destOrd="1" presId="urn:microsoft.com/office/officeart/2005/8/layout/vList5"/>
    <dgm:cxn modelId="{5145F617-C835-4DF2-AC8F-23E65459EFFE}" srcId="{498946FE-9FFF-464A-9733-A84BF99C1F1D}" destId="{70C6166E-BBBA-438C-9C9C-2BD89C5E4D91}" srcOrd="1" destOrd="0" parTransId="{D04791A7-5D84-4F42-A4DC-0A6CC6127034}" sibTransId="{A2FFADC9-883A-43D1-9902-17DC749AF030}"/>
    <dgm:cxn modelId="{92280618-72FA-4F7A-8B55-03EEC4C1772F}" srcId="{2AC49EFE-28A5-4D15-891E-25A58AAA0C11}" destId="{36CA0744-C584-4819-8BBC-155056DE5D93}" srcOrd="1" destOrd="0" parTransId="{22C5AAB1-10CC-4058-B23F-4B0546810DBC}" sibTransId="{470F2343-3FE7-49DD-AFB3-B0B86198FB69}"/>
    <dgm:cxn modelId="{A6CE4219-57A1-9349-8AD6-50E70E3DCAB7}" type="presOf" srcId="{E1C4D1F9-7993-4E19-B48B-B427BD353E0B}" destId="{D93E6904-BC84-4D9C-B05C-389C74D4727A}" srcOrd="0" destOrd="0" presId="urn:microsoft.com/office/officeart/2005/8/layout/vList5"/>
    <dgm:cxn modelId="{39656C32-3F01-488D-A45E-020EF04B038A}" srcId="{DDCC1B66-C2A6-4D1F-AD48-AAB206B82B71}" destId="{C60A926B-F675-41E8-8B87-B9DCA8A58BF6}" srcOrd="0" destOrd="0" parTransId="{46ED4B1D-C824-4B4B-BCB3-BA3BFB7D160B}" sibTransId="{D7377BE9-1923-4AAE-B13C-70A330C3A508}"/>
    <dgm:cxn modelId="{2B60883C-2E8E-C244-B222-2E6D6941D445}" type="presOf" srcId="{0DC65CE5-DDF3-45CE-B84C-61D5D1C61AE6}" destId="{06CC745A-E30D-4D0D-A109-4B36351A41B2}" srcOrd="0" destOrd="0" presId="urn:microsoft.com/office/officeart/2005/8/layout/vList5"/>
    <dgm:cxn modelId="{9470D950-CBB9-7D4A-9A89-18B9190777F0}" type="presOf" srcId="{304661C8-6098-4446-9675-69A9CA0AA9DB}" destId="{F3233AC0-7E12-4379-B9E7-A6367C54688E}" srcOrd="0" destOrd="0" presId="urn:microsoft.com/office/officeart/2005/8/layout/vList5"/>
    <dgm:cxn modelId="{1F740752-404F-40FC-8668-2EBB14EB844B}" srcId="{2AC49EFE-28A5-4D15-891E-25A58AAA0C11}" destId="{DDCC1B66-C2A6-4D1F-AD48-AAB206B82B71}" srcOrd="3" destOrd="0" parTransId="{08F2685F-C8D1-4B6B-812A-C45498F33D2B}" sibTransId="{F49ED225-869A-4DBB-B79D-0255CF35B0A4}"/>
    <dgm:cxn modelId="{736D2160-25D8-3F4B-B231-61DF07A7AA38}" type="presOf" srcId="{DDCC1B66-C2A6-4D1F-AD48-AAB206B82B71}" destId="{F482A6C2-DBAD-4F89-B15F-59175DE29D6F}" srcOrd="0" destOrd="0" presId="urn:microsoft.com/office/officeart/2005/8/layout/vList5"/>
    <dgm:cxn modelId="{3640C06B-FAC6-FB49-A8C2-79697999E45E}" type="presOf" srcId="{173A091A-B8F4-43F7-A878-124AF8D58A17}" destId="{C9ABED7D-F560-4365-91CF-CBE7610BEB0A}" srcOrd="0" destOrd="1" presId="urn:microsoft.com/office/officeart/2005/8/layout/vList5"/>
    <dgm:cxn modelId="{6E187275-2A82-5145-80FE-3AE5B536BEFF}" type="presOf" srcId="{2AC49EFE-28A5-4D15-891E-25A58AAA0C11}" destId="{BD803BF8-43F9-46B8-B357-FC691A09FD11}" srcOrd="0" destOrd="0" presId="urn:microsoft.com/office/officeart/2005/8/layout/vList5"/>
    <dgm:cxn modelId="{037FCD79-40CF-44A3-9B3B-78271A1B79F2}" srcId="{304661C8-6098-4446-9675-69A9CA0AA9DB}" destId="{0DC65CE5-DDF3-45CE-B84C-61D5D1C61AE6}" srcOrd="0" destOrd="0" parTransId="{7393E268-B4E6-42DF-AE9F-BDD333B0DB4C}" sibTransId="{4E065C76-39C0-4BB9-B763-283486CF8366}"/>
    <dgm:cxn modelId="{D864278B-0FC6-B44D-8572-212969D8C0AB}" type="presOf" srcId="{0F202A7C-C098-4D09-9028-A2AEFF9E5217}" destId="{70F5C256-F295-4F93-95F6-DCDD43BF0504}" srcOrd="0" destOrd="0" presId="urn:microsoft.com/office/officeart/2005/8/layout/vList5"/>
    <dgm:cxn modelId="{B912E58C-8160-4FCA-810B-2F7BDE73C368}" srcId="{36CA0744-C584-4819-8BBC-155056DE5D93}" destId="{DD8D290D-2470-455A-853A-AADCFBCCC2EB}" srcOrd="1" destOrd="0" parTransId="{F7DFA965-D46E-496B-A056-8D5A30C1A0C7}" sibTransId="{73A1EB54-FA02-4E13-BE76-CE871EE983BD}"/>
    <dgm:cxn modelId="{A5794A8D-E815-4BB0-B632-02FD74825E0E}" srcId="{DDCC1B66-C2A6-4D1F-AD48-AAB206B82B71}" destId="{173A091A-B8F4-43F7-A878-124AF8D58A17}" srcOrd="1" destOrd="0" parTransId="{9E64E28D-F84D-440A-97C8-D98910B3B079}" sibTransId="{AD81E976-0006-45F3-82B2-BFED8786E390}"/>
    <dgm:cxn modelId="{6BFAAEAB-6FBD-4167-A2BA-E2D5E483823F}" srcId="{36CA0744-C584-4819-8BBC-155056DE5D93}" destId="{0F202A7C-C098-4D09-9028-A2AEFF9E5217}" srcOrd="0" destOrd="0" parTransId="{E45C0157-2D6C-45B8-A71A-E12481A0057D}" sibTransId="{5BB64679-3C38-484B-B3CB-EA2BD0767A48}"/>
    <dgm:cxn modelId="{577FFEAB-FAF1-426F-A9E8-E881C4D07CA1}" type="presOf" srcId="{1C3DEAB2-AB53-43A9-B599-29D070386A51}" destId="{06CC745A-E30D-4D0D-A109-4B36351A41B2}" srcOrd="0" destOrd="1" presId="urn:microsoft.com/office/officeart/2005/8/layout/vList5"/>
    <dgm:cxn modelId="{2E764EBB-CC5B-47DE-AF74-6B857DD8EADB}" srcId="{2AC49EFE-28A5-4D15-891E-25A58AAA0C11}" destId="{304661C8-6098-4446-9675-69A9CA0AA9DB}" srcOrd="2" destOrd="0" parTransId="{F06AF349-CDAE-4B99-931B-D9332218F9A0}" sibTransId="{3072005C-3E0D-41E4-9174-BB0B962E18CF}"/>
    <dgm:cxn modelId="{C86FB1BD-1FFC-D743-9C84-18C198B0EBDF}" type="presOf" srcId="{36CA0744-C584-4819-8BBC-155056DE5D93}" destId="{5D0E942B-FEF0-4E2D-8E9C-798BAD149FB5}" srcOrd="0" destOrd="0" presId="urn:microsoft.com/office/officeart/2005/8/layout/vList5"/>
    <dgm:cxn modelId="{62DA23E4-2149-40E3-859F-4805DA6D207C}" srcId="{498946FE-9FFF-464A-9733-A84BF99C1F1D}" destId="{E1C4D1F9-7993-4E19-B48B-B427BD353E0B}" srcOrd="0" destOrd="0" parTransId="{FFF4B815-5394-4ED6-92CB-2EA6C7D64AF9}" sibTransId="{D5926028-7EEC-4315-B656-80B3AD917CB8}"/>
    <dgm:cxn modelId="{6B8615E8-F7B7-7249-A0B9-DE3E55D9EC32}" type="presOf" srcId="{70C6166E-BBBA-438C-9C9C-2BD89C5E4D91}" destId="{D93E6904-BC84-4D9C-B05C-389C74D4727A}" srcOrd="0" destOrd="1" presId="urn:microsoft.com/office/officeart/2005/8/layout/vList5"/>
    <dgm:cxn modelId="{273D09EE-6EF8-5C4C-9EDD-88838FE2052F}" type="presOf" srcId="{C60A926B-F675-41E8-8B87-B9DCA8A58BF6}" destId="{C9ABED7D-F560-4365-91CF-CBE7610BEB0A}" srcOrd="0" destOrd="0" presId="urn:microsoft.com/office/officeart/2005/8/layout/vList5"/>
    <dgm:cxn modelId="{753E29EE-294D-4A31-B70D-081B999C6163}" srcId="{2AC49EFE-28A5-4D15-891E-25A58AAA0C11}" destId="{498946FE-9FFF-464A-9733-A84BF99C1F1D}" srcOrd="0" destOrd="0" parTransId="{F6F05F05-FAE6-4D98-B1E4-1722B85D4FD8}" sibTransId="{E880F114-4D29-42CC-AE68-F391F477E471}"/>
    <dgm:cxn modelId="{DA7C11FD-E357-0749-8FBB-07073C7A3930}" type="presParOf" srcId="{BD803BF8-43F9-46B8-B357-FC691A09FD11}" destId="{01A903E5-F7AE-4042-BCE5-1FA9C5F8D41F}" srcOrd="0" destOrd="0" presId="urn:microsoft.com/office/officeart/2005/8/layout/vList5"/>
    <dgm:cxn modelId="{816D9A10-CB67-9A4A-9C2B-E9F6FDAB2823}" type="presParOf" srcId="{01A903E5-F7AE-4042-BCE5-1FA9C5F8D41F}" destId="{75D34F5F-485B-4A48-98E6-786501EB754E}" srcOrd="0" destOrd="0" presId="urn:microsoft.com/office/officeart/2005/8/layout/vList5"/>
    <dgm:cxn modelId="{91839468-15D0-0D4C-BC9A-E97EC20621BE}" type="presParOf" srcId="{01A903E5-F7AE-4042-BCE5-1FA9C5F8D41F}" destId="{D93E6904-BC84-4D9C-B05C-389C74D4727A}" srcOrd="1" destOrd="0" presId="urn:microsoft.com/office/officeart/2005/8/layout/vList5"/>
    <dgm:cxn modelId="{06176C51-9D14-404F-8525-7B004013BCF4}" type="presParOf" srcId="{BD803BF8-43F9-46B8-B357-FC691A09FD11}" destId="{882B59A5-5BA3-4FDC-8ED5-BA9CAF3C57EF}" srcOrd="1" destOrd="0" presId="urn:microsoft.com/office/officeart/2005/8/layout/vList5"/>
    <dgm:cxn modelId="{0AC70B8A-BC2C-FE41-A7BA-B028AED2ABE4}" type="presParOf" srcId="{BD803BF8-43F9-46B8-B357-FC691A09FD11}" destId="{67A3BC58-7239-44D3-BE3F-25BFE79447B3}" srcOrd="2" destOrd="0" presId="urn:microsoft.com/office/officeart/2005/8/layout/vList5"/>
    <dgm:cxn modelId="{2E3C1AC9-270B-E940-B924-9E3DB7EF37CF}" type="presParOf" srcId="{67A3BC58-7239-44D3-BE3F-25BFE79447B3}" destId="{5D0E942B-FEF0-4E2D-8E9C-798BAD149FB5}" srcOrd="0" destOrd="0" presId="urn:microsoft.com/office/officeart/2005/8/layout/vList5"/>
    <dgm:cxn modelId="{6763EAEF-B74C-104D-9B9E-1C76DE40BA5C}" type="presParOf" srcId="{67A3BC58-7239-44D3-BE3F-25BFE79447B3}" destId="{70F5C256-F295-4F93-95F6-DCDD43BF0504}" srcOrd="1" destOrd="0" presId="urn:microsoft.com/office/officeart/2005/8/layout/vList5"/>
    <dgm:cxn modelId="{17332CCA-F991-194F-9059-742DE1D01E9C}" type="presParOf" srcId="{BD803BF8-43F9-46B8-B357-FC691A09FD11}" destId="{A2459EAF-0983-45EF-961D-D7E7804B1255}" srcOrd="3" destOrd="0" presId="urn:microsoft.com/office/officeart/2005/8/layout/vList5"/>
    <dgm:cxn modelId="{941B5B98-B3DD-FE47-B861-62B941FCBA0B}" type="presParOf" srcId="{BD803BF8-43F9-46B8-B357-FC691A09FD11}" destId="{F3005F55-4A56-4940-AC96-78B74D01BF73}" srcOrd="4" destOrd="0" presId="urn:microsoft.com/office/officeart/2005/8/layout/vList5"/>
    <dgm:cxn modelId="{C2B61D9C-22FB-6B41-868A-0F189E26CB43}" type="presParOf" srcId="{F3005F55-4A56-4940-AC96-78B74D01BF73}" destId="{F3233AC0-7E12-4379-B9E7-A6367C54688E}" srcOrd="0" destOrd="0" presId="urn:microsoft.com/office/officeart/2005/8/layout/vList5"/>
    <dgm:cxn modelId="{9303C7F4-D1B9-954D-B79D-0411051A2A69}" type="presParOf" srcId="{F3005F55-4A56-4940-AC96-78B74D01BF73}" destId="{06CC745A-E30D-4D0D-A109-4B36351A41B2}" srcOrd="1" destOrd="0" presId="urn:microsoft.com/office/officeart/2005/8/layout/vList5"/>
    <dgm:cxn modelId="{FE29EBB5-8F89-3040-B6D9-69D35A809F3F}" type="presParOf" srcId="{BD803BF8-43F9-46B8-B357-FC691A09FD11}" destId="{DF790629-4AEE-4231-9FAE-2805BB5A9709}" srcOrd="5" destOrd="0" presId="urn:microsoft.com/office/officeart/2005/8/layout/vList5"/>
    <dgm:cxn modelId="{4BDCD48C-D3C1-1847-B5A9-7E7E2348638B}" type="presParOf" srcId="{BD803BF8-43F9-46B8-B357-FC691A09FD11}" destId="{D927F844-76F9-42D8-9B13-506D5D4A46E0}" srcOrd="6" destOrd="0" presId="urn:microsoft.com/office/officeart/2005/8/layout/vList5"/>
    <dgm:cxn modelId="{E768FDD4-722A-474E-8DCE-ABCCABB78553}" type="presParOf" srcId="{D927F844-76F9-42D8-9B13-506D5D4A46E0}" destId="{F482A6C2-DBAD-4F89-B15F-59175DE29D6F}" srcOrd="0" destOrd="0" presId="urn:microsoft.com/office/officeart/2005/8/layout/vList5"/>
    <dgm:cxn modelId="{E37A546D-1802-214C-876B-25598BEFF55E}" type="presParOf" srcId="{D927F844-76F9-42D8-9B13-506D5D4A46E0}" destId="{C9ABED7D-F560-4365-91CF-CBE7610BEB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185293-8687-CD4B-B0B3-E6482AB9DCBF}" type="doc">
      <dgm:prSet loTypeId="urn:microsoft.com/office/officeart/2008/layout/VerticalCurvedLis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C58221-68FA-E141-B766-F25D99C52558}">
      <dgm:prSet phldrT="[Text]" custT="1"/>
      <dgm:spPr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</dgm:spPr>
      <dgm:t>
        <a:bodyPr/>
        <a:lstStyle/>
        <a:p>
          <a:r>
            <a:rPr lang="ru-RU" sz="2700" dirty="0"/>
            <a:t>Определение</a:t>
          </a:r>
          <a:r>
            <a:rPr lang="en-US" sz="2700" dirty="0"/>
            <a:t> </a:t>
          </a:r>
          <a:r>
            <a:rPr lang="en-US" sz="1800" dirty="0">
              <a:latin typeface="Cambria" panose="02040503050406030204" pitchFamily="18" charset="0"/>
            </a:rPr>
            <a:t>(</a:t>
          </a:r>
          <a:r>
            <a:rPr lang="ru-RU" sz="1800" dirty="0">
              <a:latin typeface="Cambria" panose="02040503050406030204" pitchFamily="18" charset="0"/>
            </a:rPr>
            <a:t>Создание/оповещение политики</a:t>
          </a:r>
          <a:r>
            <a:rPr lang="en-US" sz="1800" dirty="0">
              <a:latin typeface="Cambria" panose="02040503050406030204" pitchFamily="18" charset="0"/>
            </a:rPr>
            <a:t>)</a:t>
          </a:r>
        </a:p>
      </dgm:t>
    </dgm:pt>
    <dgm:pt modelId="{AAF81F56-3777-5A42-AE6F-E80008710383}" type="parTrans" cxnId="{010E8F90-F436-CA4D-89E2-A60F48B21A0E}">
      <dgm:prSet/>
      <dgm:spPr/>
      <dgm:t>
        <a:bodyPr/>
        <a:lstStyle/>
        <a:p>
          <a:endParaRPr lang="en-US"/>
        </a:p>
      </dgm:t>
    </dgm:pt>
    <dgm:pt modelId="{2E6F312E-31B9-5E48-8E3B-7132E5F5AEF2}" type="sibTrans" cxnId="{010E8F90-F436-CA4D-89E2-A60F48B21A0E}">
      <dgm:prSet/>
      <dgm:spPr/>
      <dgm:t>
        <a:bodyPr/>
        <a:lstStyle/>
        <a:p>
          <a:endParaRPr lang="en-US"/>
        </a:p>
      </dgm:t>
    </dgm:pt>
    <dgm:pt modelId="{61B7377E-4A4D-F642-B396-4B5471A6133A}">
      <dgm:prSet phldrT="[Text]" custT="1"/>
      <dgm:spPr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</dgm:spPr>
      <dgm:t>
        <a:bodyPr/>
        <a:lstStyle/>
        <a:p>
          <a:r>
            <a:rPr lang="ru-RU" sz="2400" dirty="0">
              <a:latin typeface="Cambria" panose="02040503050406030204" pitchFamily="18" charset="0"/>
            </a:rPr>
            <a:t>Объявление</a:t>
          </a:r>
          <a:r>
            <a:rPr lang="en-US" sz="2400" dirty="0">
              <a:latin typeface="Cambria" panose="02040503050406030204" pitchFamily="18" charset="0"/>
            </a:rPr>
            <a:t> </a:t>
          </a:r>
          <a:r>
            <a:rPr lang="en-US" sz="1800" dirty="0">
              <a:latin typeface="Cambria" panose="02040503050406030204" pitchFamily="18" charset="0"/>
            </a:rPr>
            <a:t>(</a:t>
          </a:r>
          <a:r>
            <a:rPr lang="ru-RU" sz="1800" dirty="0">
              <a:latin typeface="Cambria" panose="02040503050406030204" pitchFamily="18" charset="0"/>
            </a:rPr>
            <a:t>Представление ежегодного заявления</a:t>
          </a:r>
          <a:r>
            <a:rPr lang="en-US" sz="1800" dirty="0">
              <a:latin typeface="Cambria" panose="02040503050406030204" pitchFamily="18" charset="0"/>
            </a:rPr>
            <a:t>)</a:t>
          </a:r>
        </a:p>
      </dgm:t>
    </dgm:pt>
    <dgm:pt modelId="{2CF195B7-C522-4049-8A60-CE3EC0BC51FF}" type="parTrans" cxnId="{C6E58C36-4B67-2347-B807-06113BB42ED9}">
      <dgm:prSet/>
      <dgm:spPr/>
      <dgm:t>
        <a:bodyPr/>
        <a:lstStyle/>
        <a:p>
          <a:endParaRPr lang="en-US"/>
        </a:p>
      </dgm:t>
    </dgm:pt>
    <dgm:pt modelId="{097E0D66-B5AC-8B44-A119-C4C9ADFB9DF2}" type="sibTrans" cxnId="{C6E58C36-4B67-2347-B807-06113BB42ED9}">
      <dgm:prSet/>
      <dgm:spPr/>
      <dgm:t>
        <a:bodyPr/>
        <a:lstStyle/>
        <a:p>
          <a:endParaRPr lang="en-US"/>
        </a:p>
      </dgm:t>
    </dgm:pt>
    <dgm:pt modelId="{F57EA910-6B43-7247-9FE5-52C4EED1F097}">
      <dgm:prSet phldrT="[Text]" custT="1"/>
      <dgm:spPr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</dgm:spPr>
      <dgm:t>
        <a:bodyPr/>
        <a:lstStyle/>
        <a:p>
          <a:r>
            <a:rPr lang="ru-RU" sz="2100" dirty="0">
              <a:latin typeface="Cambria" panose="02040503050406030204" pitchFamily="18" charset="0"/>
            </a:rPr>
            <a:t>Решение</a:t>
          </a:r>
          <a:r>
            <a:rPr lang="en-US" sz="2100" dirty="0">
              <a:latin typeface="Cambria" panose="02040503050406030204" pitchFamily="18" charset="0"/>
            </a:rPr>
            <a:t> </a:t>
          </a:r>
          <a:r>
            <a:rPr lang="en-US" sz="1800" dirty="0">
              <a:latin typeface="Cambria" panose="02040503050406030204" pitchFamily="18" charset="0"/>
            </a:rPr>
            <a:t>(</a:t>
          </a:r>
          <a:r>
            <a:rPr lang="ru-RU" sz="1800" dirty="0">
              <a:latin typeface="Cambria" panose="02040503050406030204" pitchFamily="18" charset="0"/>
            </a:rPr>
            <a:t>Выявление конфликта интересов</a:t>
          </a:r>
          <a:r>
            <a:rPr lang="en-US" sz="1800" dirty="0">
              <a:latin typeface="Cambria" panose="02040503050406030204" pitchFamily="18" charset="0"/>
            </a:rPr>
            <a:t>)</a:t>
          </a:r>
        </a:p>
      </dgm:t>
    </dgm:pt>
    <dgm:pt modelId="{F388B7EA-E3B1-D744-8F80-D8A0B44CAFB8}" type="parTrans" cxnId="{D47D0A3E-47D2-DB45-9AF1-848010A4FF7E}">
      <dgm:prSet/>
      <dgm:spPr/>
      <dgm:t>
        <a:bodyPr/>
        <a:lstStyle/>
        <a:p>
          <a:endParaRPr lang="en-US"/>
        </a:p>
      </dgm:t>
    </dgm:pt>
    <dgm:pt modelId="{8A275863-A958-D640-A395-AB4003E615A4}" type="sibTrans" cxnId="{D47D0A3E-47D2-DB45-9AF1-848010A4FF7E}">
      <dgm:prSet/>
      <dgm:spPr/>
      <dgm:t>
        <a:bodyPr/>
        <a:lstStyle/>
        <a:p>
          <a:endParaRPr lang="en-US"/>
        </a:p>
      </dgm:t>
    </dgm:pt>
    <dgm:pt modelId="{D603DEC7-5C4C-4E42-9C5A-2F282A01B940}">
      <dgm:prSet phldrT="[Text]" custT="1"/>
      <dgm:spPr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</dgm:spPr>
      <dgm:t>
        <a:bodyPr/>
        <a:lstStyle/>
        <a:p>
          <a:r>
            <a:rPr lang="ru-RU" sz="2300" dirty="0">
              <a:latin typeface="Cambria" panose="02040503050406030204" pitchFamily="18" charset="0"/>
            </a:rPr>
            <a:t>Документирование</a:t>
          </a:r>
          <a:r>
            <a:rPr lang="en-US" sz="2300" dirty="0">
              <a:latin typeface="Cambria" panose="02040503050406030204" pitchFamily="18" charset="0"/>
            </a:rPr>
            <a:t> </a:t>
          </a:r>
          <a:r>
            <a:rPr lang="en-US" sz="1800" dirty="0">
              <a:latin typeface="Cambria" panose="02040503050406030204" pitchFamily="18" charset="0"/>
            </a:rPr>
            <a:t>(</a:t>
          </a:r>
          <a:r>
            <a:rPr lang="ru-RU" sz="1800" dirty="0">
              <a:latin typeface="Cambria" panose="02040503050406030204" pitchFamily="18" charset="0"/>
            </a:rPr>
            <a:t>Запись, как конфликт</a:t>
          </a:r>
          <a:r>
            <a:rPr lang="en-US" sz="1800" dirty="0">
              <a:latin typeface="Cambria" panose="02040503050406030204" pitchFamily="18" charset="0"/>
            </a:rPr>
            <a:t> </a:t>
          </a:r>
          <a:r>
            <a:rPr lang="ru-RU" sz="1800" dirty="0">
              <a:latin typeface="Cambria" panose="02040503050406030204" pitchFamily="18" charset="0"/>
            </a:rPr>
            <a:t>интересов был разрешен</a:t>
          </a:r>
          <a:r>
            <a:rPr lang="en-US" sz="1800" dirty="0">
              <a:latin typeface="Cambria" panose="02040503050406030204" pitchFamily="18" charset="0"/>
            </a:rPr>
            <a:t>)</a:t>
          </a:r>
        </a:p>
      </dgm:t>
    </dgm:pt>
    <dgm:pt modelId="{3DD595CD-DE47-A546-A75D-3144D994AEE4}" type="parTrans" cxnId="{1CB15E7A-7F2B-6842-A1EB-F578BCE303C0}">
      <dgm:prSet/>
      <dgm:spPr/>
      <dgm:t>
        <a:bodyPr/>
        <a:lstStyle/>
        <a:p>
          <a:endParaRPr lang="en-US"/>
        </a:p>
      </dgm:t>
    </dgm:pt>
    <dgm:pt modelId="{0B760076-D8EA-314F-B66E-AB108CABDF53}" type="sibTrans" cxnId="{1CB15E7A-7F2B-6842-A1EB-F578BCE303C0}">
      <dgm:prSet/>
      <dgm:spPr/>
      <dgm:t>
        <a:bodyPr/>
        <a:lstStyle/>
        <a:p>
          <a:endParaRPr lang="en-US"/>
        </a:p>
      </dgm:t>
    </dgm:pt>
    <dgm:pt modelId="{0EEABBD4-1D4C-5349-B514-560F44D2CE03}" type="pres">
      <dgm:prSet presAssocID="{2B185293-8687-CD4B-B0B3-E6482AB9DCBF}" presName="Name0" presStyleCnt="0">
        <dgm:presLayoutVars>
          <dgm:chMax val="7"/>
          <dgm:chPref val="7"/>
          <dgm:dir/>
        </dgm:presLayoutVars>
      </dgm:prSet>
      <dgm:spPr/>
    </dgm:pt>
    <dgm:pt modelId="{08342330-5D95-6844-B06B-A72BD9111A45}" type="pres">
      <dgm:prSet presAssocID="{2B185293-8687-CD4B-B0B3-E6482AB9DCBF}" presName="Name1" presStyleCnt="0"/>
      <dgm:spPr/>
    </dgm:pt>
    <dgm:pt modelId="{3DA2B4BF-4880-2A40-BFB6-593D47EBE4C7}" type="pres">
      <dgm:prSet presAssocID="{2B185293-8687-CD4B-B0B3-E6482AB9DCBF}" presName="cycle" presStyleCnt="0"/>
      <dgm:spPr/>
    </dgm:pt>
    <dgm:pt modelId="{53B139C1-FD72-9748-945E-3C97DE0A7CF3}" type="pres">
      <dgm:prSet presAssocID="{2B185293-8687-CD4B-B0B3-E6482AB9DCBF}" presName="srcNode" presStyleLbl="node1" presStyleIdx="0" presStyleCnt="4"/>
      <dgm:spPr/>
    </dgm:pt>
    <dgm:pt modelId="{B8EF3A94-3AE9-034E-A554-33949D2AB310}" type="pres">
      <dgm:prSet presAssocID="{2B185293-8687-CD4B-B0B3-E6482AB9DCBF}" presName="conn" presStyleLbl="parChTrans1D2" presStyleIdx="0" presStyleCnt="1"/>
      <dgm:spPr/>
    </dgm:pt>
    <dgm:pt modelId="{2E06A2DF-D3A3-9848-BA7F-B10B9C8C9EFE}" type="pres">
      <dgm:prSet presAssocID="{2B185293-8687-CD4B-B0B3-E6482AB9DCBF}" presName="extraNode" presStyleLbl="node1" presStyleIdx="0" presStyleCnt="4"/>
      <dgm:spPr/>
    </dgm:pt>
    <dgm:pt modelId="{A5F66331-892B-BA45-974A-626312FB8F9A}" type="pres">
      <dgm:prSet presAssocID="{2B185293-8687-CD4B-B0B3-E6482AB9DCBF}" presName="dstNode" presStyleLbl="node1" presStyleIdx="0" presStyleCnt="4"/>
      <dgm:spPr/>
    </dgm:pt>
    <dgm:pt modelId="{23C6FE97-605E-E04A-AC90-67AC49E39243}" type="pres">
      <dgm:prSet presAssocID="{89C58221-68FA-E141-B766-F25D99C52558}" presName="text_1" presStyleLbl="node1" presStyleIdx="0" presStyleCnt="4">
        <dgm:presLayoutVars>
          <dgm:bulletEnabled val="1"/>
        </dgm:presLayoutVars>
      </dgm:prSet>
      <dgm:spPr/>
    </dgm:pt>
    <dgm:pt modelId="{005D5F4B-478E-6B47-A66A-EFD25653333D}" type="pres">
      <dgm:prSet presAssocID="{89C58221-68FA-E141-B766-F25D99C52558}" presName="accent_1" presStyleCnt="0"/>
      <dgm:spPr/>
    </dgm:pt>
    <dgm:pt modelId="{93B49B05-0BB8-8F4A-9102-F08B63B825AB}" type="pres">
      <dgm:prSet presAssocID="{89C58221-68FA-E141-B766-F25D99C52558}" presName="accentRepeatNode" presStyleLbl="solidFgAcc1" presStyleIdx="0" presStyleCnt="4"/>
      <dgm:spPr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</dgm:spPr>
    </dgm:pt>
    <dgm:pt modelId="{F42F0E1C-F2A1-EF45-AC4F-972A17BCDDDE}" type="pres">
      <dgm:prSet presAssocID="{61B7377E-4A4D-F642-B396-4B5471A6133A}" presName="text_2" presStyleLbl="node1" presStyleIdx="1" presStyleCnt="4" custLinFactNeighborY="3502">
        <dgm:presLayoutVars>
          <dgm:bulletEnabled val="1"/>
        </dgm:presLayoutVars>
      </dgm:prSet>
      <dgm:spPr/>
    </dgm:pt>
    <dgm:pt modelId="{A554DB0E-C776-3146-87DD-C9B18DD533DC}" type="pres">
      <dgm:prSet presAssocID="{61B7377E-4A4D-F642-B396-4B5471A6133A}" presName="accent_2" presStyleCnt="0"/>
      <dgm:spPr/>
    </dgm:pt>
    <dgm:pt modelId="{92928073-C94D-C04B-B887-E71C03728581}" type="pres">
      <dgm:prSet presAssocID="{61B7377E-4A4D-F642-B396-4B5471A6133A}" presName="accentRepeatNode" presStyleLbl="solidFgAcc1" presStyleIdx="1" presStyleCnt="4"/>
      <dgm:spPr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</dgm:spPr>
    </dgm:pt>
    <dgm:pt modelId="{A168F7AA-E68A-FA44-A38F-27A74F5D4881}" type="pres">
      <dgm:prSet presAssocID="{F57EA910-6B43-7247-9FE5-52C4EED1F097}" presName="text_3" presStyleLbl="node1" presStyleIdx="2" presStyleCnt="4">
        <dgm:presLayoutVars>
          <dgm:bulletEnabled val="1"/>
        </dgm:presLayoutVars>
      </dgm:prSet>
      <dgm:spPr/>
    </dgm:pt>
    <dgm:pt modelId="{685C130A-0166-4C46-A4F4-22FC2AAA1AD9}" type="pres">
      <dgm:prSet presAssocID="{F57EA910-6B43-7247-9FE5-52C4EED1F097}" presName="accent_3" presStyleCnt="0"/>
      <dgm:spPr/>
    </dgm:pt>
    <dgm:pt modelId="{07C76D83-1FF2-C64E-9664-957207A9D430}" type="pres">
      <dgm:prSet presAssocID="{F57EA910-6B43-7247-9FE5-52C4EED1F097}" presName="accentRepeatNode" presStyleLbl="solidFgAcc1" presStyleIdx="2" presStyleCnt="4"/>
      <dgm:spPr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</dgm:spPr>
    </dgm:pt>
    <dgm:pt modelId="{E270DC88-2B18-D548-B80A-18EAA4BDCAB7}" type="pres">
      <dgm:prSet presAssocID="{D603DEC7-5C4C-4E42-9C5A-2F282A01B940}" presName="text_4" presStyleLbl="node1" presStyleIdx="3" presStyleCnt="4">
        <dgm:presLayoutVars>
          <dgm:bulletEnabled val="1"/>
        </dgm:presLayoutVars>
      </dgm:prSet>
      <dgm:spPr/>
    </dgm:pt>
    <dgm:pt modelId="{BD7D2F2A-1CB5-D244-8460-D60E0113E0C4}" type="pres">
      <dgm:prSet presAssocID="{D603DEC7-5C4C-4E42-9C5A-2F282A01B940}" presName="accent_4" presStyleCnt="0"/>
      <dgm:spPr/>
    </dgm:pt>
    <dgm:pt modelId="{EB536F93-963E-8C47-9DE5-E959C84481D3}" type="pres">
      <dgm:prSet presAssocID="{D603DEC7-5C4C-4E42-9C5A-2F282A01B940}" presName="accentRepeatNode" presStyleLbl="solidFgAcc1" presStyleIdx="3" presStyleCnt="4"/>
      <dgm:spPr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</dgm:spPr>
    </dgm:pt>
  </dgm:ptLst>
  <dgm:cxnLst>
    <dgm:cxn modelId="{8D966A30-09CF-AF40-A33D-1AB3095A6A7F}" type="presOf" srcId="{F57EA910-6B43-7247-9FE5-52C4EED1F097}" destId="{A168F7AA-E68A-FA44-A38F-27A74F5D4881}" srcOrd="0" destOrd="0" presId="urn:microsoft.com/office/officeart/2008/layout/VerticalCurvedList"/>
    <dgm:cxn modelId="{C6E58C36-4B67-2347-B807-06113BB42ED9}" srcId="{2B185293-8687-CD4B-B0B3-E6482AB9DCBF}" destId="{61B7377E-4A4D-F642-B396-4B5471A6133A}" srcOrd="1" destOrd="0" parTransId="{2CF195B7-C522-4049-8A60-CE3EC0BC51FF}" sibTransId="{097E0D66-B5AC-8B44-A119-C4C9ADFB9DF2}"/>
    <dgm:cxn modelId="{D47D0A3E-47D2-DB45-9AF1-848010A4FF7E}" srcId="{2B185293-8687-CD4B-B0B3-E6482AB9DCBF}" destId="{F57EA910-6B43-7247-9FE5-52C4EED1F097}" srcOrd="2" destOrd="0" parTransId="{F388B7EA-E3B1-D744-8F80-D8A0B44CAFB8}" sibTransId="{8A275863-A958-D640-A395-AB4003E615A4}"/>
    <dgm:cxn modelId="{1F7A134D-DF10-4042-BB96-D41AE44A8C71}" type="presOf" srcId="{89C58221-68FA-E141-B766-F25D99C52558}" destId="{23C6FE97-605E-E04A-AC90-67AC49E39243}" srcOrd="0" destOrd="0" presId="urn:microsoft.com/office/officeart/2008/layout/VerticalCurvedList"/>
    <dgm:cxn modelId="{4D18E15F-95F9-6F42-A4A1-A93C36F17343}" type="presOf" srcId="{D603DEC7-5C4C-4E42-9C5A-2F282A01B940}" destId="{E270DC88-2B18-D548-B80A-18EAA4BDCAB7}" srcOrd="0" destOrd="0" presId="urn:microsoft.com/office/officeart/2008/layout/VerticalCurvedList"/>
    <dgm:cxn modelId="{ADF88A61-FE2B-614A-8A14-94582CC4F7D4}" type="presOf" srcId="{2E6F312E-31B9-5E48-8E3B-7132E5F5AEF2}" destId="{B8EF3A94-3AE9-034E-A554-33949D2AB310}" srcOrd="0" destOrd="0" presId="urn:microsoft.com/office/officeart/2008/layout/VerticalCurvedList"/>
    <dgm:cxn modelId="{1CB15E7A-7F2B-6842-A1EB-F578BCE303C0}" srcId="{2B185293-8687-CD4B-B0B3-E6482AB9DCBF}" destId="{D603DEC7-5C4C-4E42-9C5A-2F282A01B940}" srcOrd="3" destOrd="0" parTransId="{3DD595CD-DE47-A546-A75D-3144D994AEE4}" sibTransId="{0B760076-D8EA-314F-B66E-AB108CABDF53}"/>
    <dgm:cxn modelId="{010E8F90-F436-CA4D-89E2-A60F48B21A0E}" srcId="{2B185293-8687-CD4B-B0B3-E6482AB9DCBF}" destId="{89C58221-68FA-E141-B766-F25D99C52558}" srcOrd="0" destOrd="0" parTransId="{AAF81F56-3777-5A42-AE6F-E80008710383}" sibTransId="{2E6F312E-31B9-5E48-8E3B-7132E5F5AEF2}"/>
    <dgm:cxn modelId="{1DF4BFBF-0B57-4F4D-B509-3907D785E2F0}" type="presOf" srcId="{2B185293-8687-CD4B-B0B3-E6482AB9DCBF}" destId="{0EEABBD4-1D4C-5349-B514-560F44D2CE03}" srcOrd="0" destOrd="0" presId="urn:microsoft.com/office/officeart/2008/layout/VerticalCurvedList"/>
    <dgm:cxn modelId="{C4468EE6-7A34-364B-BA1C-CF6F7EEAA18D}" type="presOf" srcId="{61B7377E-4A4D-F642-B396-4B5471A6133A}" destId="{F42F0E1C-F2A1-EF45-AC4F-972A17BCDDDE}" srcOrd="0" destOrd="0" presId="urn:microsoft.com/office/officeart/2008/layout/VerticalCurvedList"/>
    <dgm:cxn modelId="{D4BD12FD-F992-844B-8706-E3B204EE0CBB}" type="presParOf" srcId="{0EEABBD4-1D4C-5349-B514-560F44D2CE03}" destId="{08342330-5D95-6844-B06B-A72BD9111A45}" srcOrd="0" destOrd="0" presId="urn:microsoft.com/office/officeart/2008/layout/VerticalCurvedList"/>
    <dgm:cxn modelId="{6FE0A9B2-5408-CF44-A821-35985F333A61}" type="presParOf" srcId="{08342330-5D95-6844-B06B-A72BD9111A45}" destId="{3DA2B4BF-4880-2A40-BFB6-593D47EBE4C7}" srcOrd="0" destOrd="0" presId="urn:microsoft.com/office/officeart/2008/layout/VerticalCurvedList"/>
    <dgm:cxn modelId="{E46E2DB0-14B2-B14A-9DE0-5ADE3533FF1A}" type="presParOf" srcId="{3DA2B4BF-4880-2A40-BFB6-593D47EBE4C7}" destId="{53B139C1-FD72-9748-945E-3C97DE0A7CF3}" srcOrd="0" destOrd="0" presId="urn:microsoft.com/office/officeart/2008/layout/VerticalCurvedList"/>
    <dgm:cxn modelId="{6CBA94B4-A95C-BA49-AD73-00914DD5A08A}" type="presParOf" srcId="{3DA2B4BF-4880-2A40-BFB6-593D47EBE4C7}" destId="{B8EF3A94-3AE9-034E-A554-33949D2AB310}" srcOrd="1" destOrd="0" presId="urn:microsoft.com/office/officeart/2008/layout/VerticalCurvedList"/>
    <dgm:cxn modelId="{32B6CFEE-EB47-6847-8B5D-1D81A39CBC10}" type="presParOf" srcId="{3DA2B4BF-4880-2A40-BFB6-593D47EBE4C7}" destId="{2E06A2DF-D3A3-9848-BA7F-B10B9C8C9EFE}" srcOrd="2" destOrd="0" presId="urn:microsoft.com/office/officeart/2008/layout/VerticalCurvedList"/>
    <dgm:cxn modelId="{1F4F4DD7-0550-3D4A-9961-B9BCE40AA198}" type="presParOf" srcId="{3DA2B4BF-4880-2A40-BFB6-593D47EBE4C7}" destId="{A5F66331-892B-BA45-974A-626312FB8F9A}" srcOrd="3" destOrd="0" presId="urn:microsoft.com/office/officeart/2008/layout/VerticalCurvedList"/>
    <dgm:cxn modelId="{9E5BC6EE-91D3-D44C-ACCA-CA9CB5C020B8}" type="presParOf" srcId="{08342330-5D95-6844-B06B-A72BD9111A45}" destId="{23C6FE97-605E-E04A-AC90-67AC49E39243}" srcOrd="1" destOrd="0" presId="urn:microsoft.com/office/officeart/2008/layout/VerticalCurvedList"/>
    <dgm:cxn modelId="{7EFF00A7-9AA5-1943-967E-6593280DDF3F}" type="presParOf" srcId="{08342330-5D95-6844-B06B-A72BD9111A45}" destId="{005D5F4B-478E-6B47-A66A-EFD25653333D}" srcOrd="2" destOrd="0" presId="urn:microsoft.com/office/officeart/2008/layout/VerticalCurvedList"/>
    <dgm:cxn modelId="{25071C1F-5111-934C-ADDA-BA9897F648C6}" type="presParOf" srcId="{005D5F4B-478E-6B47-A66A-EFD25653333D}" destId="{93B49B05-0BB8-8F4A-9102-F08B63B825AB}" srcOrd="0" destOrd="0" presId="urn:microsoft.com/office/officeart/2008/layout/VerticalCurvedList"/>
    <dgm:cxn modelId="{34D923B1-8E7F-5246-9941-538FF1B99CA6}" type="presParOf" srcId="{08342330-5D95-6844-B06B-A72BD9111A45}" destId="{F42F0E1C-F2A1-EF45-AC4F-972A17BCDDDE}" srcOrd="3" destOrd="0" presId="urn:microsoft.com/office/officeart/2008/layout/VerticalCurvedList"/>
    <dgm:cxn modelId="{A714659C-47A3-2046-B72F-6AB790E9A7C3}" type="presParOf" srcId="{08342330-5D95-6844-B06B-A72BD9111A45}" destId="{A554DB0E-C776-3146-87DD-C9B18DD533DC}" srcOrd="4" destOrd="0" presId="urn:microsoft.com/office/officeart/2008/layout/VerticalCurvedList"/>
    <dgm:cxn modelId="{8DC4B8C0-6EF4-B142-AB82-19985E67A32F}" type="presParOf" srcId="{A554DB0E-C776-3146-87DD-C9B18DD533DC}" destId="{92928073-C94D-C04B-B887-E71C03728581}" srcOrd="0" destOrd="0" presId="urn:microsoft.com/office/officeart/2008/layout/VerticalCurvedList"/>
    <dgm:cxn modelId="{A1C93143-3B44-E84E-8D8C-A80485F63A69}" type="presParOf" srcId="{08342330-5D95-6844-B06B-A72BD9111A45}" destId="{A168F7AA-E68A-FA44-A38F-27A74F5D4881}" srcOrd="5" destOrd="0" presId="urn:microsoft.com/office/officeart/2008/layout/VerticalCurvedList"/>
    <dgm:cxn modelId="{76E4D22F-3C53-7E46-93CF-4046ADDF2B4D}" type="presParOf" srcId="{08342330-5D95-6844-B06B-A72BD9111A45}" destId="{685C130A-0166-4C46-A4F4-22FC2AAA1AD9}" srcOrd="6" destOrd="0" presId="urn:microsoft.com/office/officeart/2008/layout/VerticalCurvedList"/>
    <dgm:cxn modelId="{D0664EE6-6D38-2842-9F86-7F859DB6DF08}" type="presParOf" srcId="{685C130A-0166-4C46-A4F4-22FC2AAA1AD9}" destId="{07C76D83-1FF2-C64E-9664-957207A9D430}" srcOrd="0" destOrd="0" presId="urn:microsoft.com/office/officeart/2008/layout/VerticalCurvedList"/>
    <dgm:cxn modelId="{1537CCC0-58BF-4346-8750-04F3C44FC876}" type="presParOf" srcId="{08342330-5D95-6844-B06B-A72BD9111A45}" destId="{E270DC88-2B18-D548-B80A-18EAA4BDCAB7}" srcOrd="7" destOrd="0" presId="urn:microsoft.com/office/officeart/2008/layout/VerticalCurvedList"/>
    <dgm:cxn modelId="{7165A8D9-1D71-3E4C-8D85-2D8BC68D235B}" type="presParOf" srcId="{08342330-5D95-6844-B06B-A72BD9111A45}" destId="{BD7D2F2A-1CB5-D244-8460-D60E0113E0C4}" srcOrd="8" destOrd="0" presId="urn:microsoft.com/office/officeart/2008/layout/VerticalCurvedList"/>
    <dgm:cxn modelId="{4F42B55D-C1B3-1C4E-9447-5C89EC4484DE}" type="presParOf" srcId="{BD7D2F2A-1CB5-D244-8460-D60E0113E0C4}" destId="{EB536F93-963E-8C47-9DE5-E959C84481D3}" srcOrd="0" destOrd="0" presId="urn:microsoft.com/office/officeart/2008/layout/VerticalCurvedList"/>
  </dgm:cxnLst>
  <dgm:bg>
    <a:solidFill>
      <a:schemeClr val="bg2">
        <a:lumMod val="9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EC4AD-4234-9841-B68C-4C1E711F13B6}">
      <dsp:nvSpPr>
        <dsp:cNvPr id="0" name=""/>
        <dsp:cNvSpPr/>
      </dsp:nvSpPr>
      <dsp:spPr>
        <a:xfrm>
          <a:off x="104151" y="6954"/>
          <a:ext cx="2543022" cy="254302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Cambria" panose="02040503050406030204" pitchFamily="18" charset="0"/>
            </a:rPr>
            <a:t>Система управления</a:t>
          </a:r>
          <a:endParaRPr lang="en-US" sz="2000" kern="1200" dirty="0">
            <a:solidFill>
              <a:schemeClr val="bg1"/>
            </a:solidFill>
            <a:latin typeface="Cambria" panose="02040503050406030204" pitchFamily="18" charset="0"/>
          </a:endParaRPr>
        </a:p>
      </dsp:txBody>
      <dsp:txXfrm>
        <a:off x="459258" y="306831"/>
        <a:ext cx="1466247" cy="1943268"/>
      </dsp:txXfrm>
    </dsp:sp>
    <dsp:sp modelId="{69066352-E59B-E445-8587-E47DE00BBE54}">
      <dsp:nvSpPr>
        <dsp:cNvPr id="0" name=""/>
        <dsp:cNvSpPr/>
      </dsp:nvSpPr>
      <dsp:spPr>
        <a:xfrm>
          <a:off x="1805880" y="6954"/>
          <a:ext cx="2874352" cy="2543022"/>
        </a:xfrm>
        <a:prstGeom prst="ellipse">
          <a:avLst/>
        </a:prstGeom>
        <a:solidFill>
          <a:schemeClr val="accent3">
            <a:alpha val="50000"/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Cambria" panose="02040503050406030204" pitchFamily="18" charset="0"/>
            </a:rPr>
            <a:t>Менеджмент</a:t>
          </a:r>
          <a:endParaRPr lang="en-US" sz="2000" kern="1200" dirty="0">
            <a:solidFill>
              <a:schemeClr val="bg1"/>
            </a:solidFill>
            <a:latin typeface="Cambria" panose="02040503050406030204" pitchFamily="18" charset="0"/>
          </a:endParaRPr>
        </a:p>
      </dsp:txBody>
      <dsp:txXfrm>
        <a:off x="2621575" y="306831"/>
        <a:ext cx="1657284" cy="1943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EC4AD-4234-9841-B68C-4C1E711F13B6}">
      <dsp:nvSpPr>
        <dsp:cNvPr id="0" name=""/>
        <dsp:cNvSpPr/>
      </dsp:nvSpPr>
      <dsp:spPr>
        <a:xfrm>
          <a:off x="44935" y="0"/>
          <a:ext cx="2543022" cy="254302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Cambria" panose="02040503050406030204" pitchFamily="18" charset="0"/>
            </a:rPr>
            <a:t>Система управления</a:t>
          </a:r>
          <a:endParaRPr lang="en-US" sz="2000" kern="1200" dirty="0">
            <a:solidFill>
              <a:schemeClr val="bg1"/>
            </a:solidFill>
            <a:latin typeface="Cambria" panose="02040503050406030204" pitchFamily="18" charset="0"/>
          </a:endParaRPr>
        </a:p>
      </dsp:txBody>
      <dsp:txXfrm>
        <a:off x="400042" y="299876"/>
        <a:ext cx="1466247" cy="1943268"/>
      </dsp:txXfrm>
    </dsp:sp>
    <dsp:sp modelId="{69066352-E59B-E445-8587-E47DE00BBE54}">
      <dsp:nvSpPr>
        <dsp:cNvPr id="0" name=""/>
        <dsp:cNvSpPr/>
      </dsp:nvSpPr>
      <dsp:spPr>
        <a:xfrm>
          <a:off x="2344592" y="6954"/>
          <a:ext cx="2668088" cy="2543022"/>
        </a:xfrm>
        <a:prstGeom prst="ellipse">
          <a:avLst/>
        </a:prstGeom>
        <a:solidFill>
          <a:schemeClr val="accent3">
            <a:alpha val="50000"/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Cambria" panose="02040503050406030204" pitchFamily="18" charset="0"/>
            </a:rPr>
            <a:t>Менеджмент</a:t>
          </a:r>
          <a:endParaRPr lang="en-US" sz="2000" kern="1200" dirty="0">
            <a:solidFill>
              <a:schemeClr val="bg1"/>
            </a:solidFill>
            <a:latin typeface="Cambria" panose="02040503050406030204" pitchFamily="18" charset="0"/>
          </a:endParaRPr>
        </a:p>
      </dsp:txBody>
      <dsp:txXfrm>
        <a:off x="3101752" y="306831"/>
        <a:ext cx="1538357" cy="1943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3E6904-BC84-4D9C-B05C-389C74D4727A}">
      <dsp:nvSpPr>
        <dsp:cNvPr id="0" name=""/>
        <dsp:cNvSpPr/>
      </dsp:nvSpPr>
      <dsp:spPr>
        <a:xfrm rot="5400000">
          <a:off x="4930245" y="-1879095"/>
          <a:ext cx="759281" cy="4709960"/>
        </a:xfrm>
        <a:prstGeom prst="round2SameRect">
          <a:avLst/>
        </a:prstGeom>
        <a:solidFill>
          <a:srgbClr val="FFFFFF">
            <a:lumMod val="85000"/>
            <a:alpha val="90000"/>
          </a:srgbClr>
        </a:solidFill>
        <a:ln w="9525" cap="flat" cmpd="sng" algn="ctr">
          <a:solidFill>
            <a:srgbClr val="3497AE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Стремление</a:t>
          </a:r>
          <a:r>
            <a:rPr lang="ru-RU" sz="1800" kern="1200" baseline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 к совершенству</a:t>
          </a:r>
          <a:endParaRPr lang="en-US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Энтузиазм в отношении миссии</a:t>
          </a:r>
          <a:endParaRPr lang="en-US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 rot="-5400000">
        <a:off x="2954906" y="133309"/>
        <a:ext cx="4672895" cy="685151"/>
      </dsp:txXfrm>
    </dsp:sp>
    <dsp:sp modelId="{75D34F5F-485B-4A48-98E6-786501EB754E}">
      <dsp:nvSpPr>
        <dsp:cNvPr id="0" name=""/>
        <dsp:cNvSpPr/>
      </dsp:nvSpPr>
      <dsp:spPr>
        <a:xfrm>
          <a:off x="0" y="1334"/>
          <a:ext cx="2954902" cy="949101"/>
        </a:xfrm>
        <a:prstGeom prst="roundRect">
          <a:avLst/>
        </a:prstGeom>
        <a:solidFill>
          <a:srgbClr val="7F062B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FFFFFF"/>
              </a:solidFill>
              <a:latin typeface="Cambria" panose="02040503050406030204" pitchFamily="18" charset="0"/>
              <a:ea typeface="+mn-ea"/>
              <a:cs typeface="+mn-cs"/>
            </a:rPr>
            <a:t>Отношение</a:t>
          </a:r>
          <a:endParaRPr lang="en-US" sz="2800" kern="1200" dirty="0">
            <a:solidFill>
              <a:srgbClr val="FFFFFF"/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46331" y="47665"/>
        <a:ext cx="2862240" cy="856439"/>
      </dsp:txXfrm>
    </dsp:sp>
    <dsp:sp modelId="{70F5C256-F295-4F93-95F6-DCDD43BF0504}">
      <dsp:nvSpPr>
        <dsp:cNvPr id="0" name=""/>
        <dsp:cNvSpPr/>
      </dsp:nvSpPr>
      <dsp:spPr>
        <a:xfrm rot="5400000">
          <a:off x="4712627" y="-728288"/>
          <a:ext cx="1224060" cy="4676421"/>
        </a:xfrm>
        <a:prstGeom prst="round2SameRect">
          <a:avLst/>
        </a:prstGeom>
        <a:solidFill>
          <a:srgbClr val="FFFFFF">
            <a:lumMod val="75000"/>
            <a:alpha val="90000"/>
          </a:srgbClr>
        </a:solidFill>
        <a:ln w="9525" cap="flat" cmpd="sng" algn="ctr">
          <a:solidFill>
            <a:srgbClr val="3497AE">
              <a:tint val="40000"/>
              <a:alpha val="90000"/>
              <a:hueOff val="-3635086"/>
              <a:satOff val="10552"/>
              <a:lumOff val="1125"/>
              <a:alphaOff val="0"/>
            </a:srgbClr>
          </a:solidFill>
          <a:prstDash val="solid"/>
          <a:miter lim="800000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Эффективное использование времени</a:t>
          </a:r>
          <a:endParaRPr lang="en-US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Сосредоточенность на стратегически </a:t>
          </a:r>
          <a:b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</a:br>
          <a: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важных моментах</a:t>
          </a:r>
          <a:endParaRPr lang="en-US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 rot="-5400000">
        <a:off x="2986447" y="1057646"/>
        <a:ext cx="4616667" cy="1104552"/>
      </dsp:txXfrm>
    </dsp:sp>
    <dsp:sp modelId="{5D0E942B-FEF0-4E2D-8E9C-798BAD149FB5}">
      <dsp:nvSpPr>
        <dsp:cNvPr id="0" name=""/>
        <dsp:cNvSpPr/>
      </dsp:nvSpPr>
      <dsp:spPr>
        <a:xfrm>
          <a:off x="2" y="1135370"/>
          <a:ext cx="2986444" cy="949101"/>
        </a:xfrm>
        <a:prstGeom prst="roundRect">
          <a:avLst/>
        </a:prstGeom>
        <a:solidFill>
          <a:srgbClr val="7F062B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FFFFFF"/>
              </a:solidFill>
              <a:latin typeface="Cambria" panose="02040503050406030204" pitchFamily="18" charset="0"/>
              <a:ea typeface="+mn-ea"/>
              <a:cs typeface="+mn-cs"/>
            </a:rPr>
            <a:t>Внимание</a:t>
          </a:r>
          <a:endParaRPr lang="en-US" sz="2800" kern="1200" dirty="0">
            <a:solidFill>
              <a:srgbClr val="FFFFFF"/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46333" y="1181701"/>
        <a:ext cx="2893782" cy="856439"/>
      </dsp:txXfrm>
    </dsp:sp>
    <dsp:sp modelId="{06CC745A-E30D-4D0D-A109-4B36351A41B2}">
      <dsp:nvSpPr>
        <dsp:cNvPr id="0" name=""/>
        <dsp:cNvSpPr/>
      </dsp:nvSpPr>
      <dsp:spPr>
        <a:xfrm rot="5400000">
          <a:off x="4948410" y="405747"/>
          <a:ext cx="759281" cy="4676421"/>
        </a:xfrm>
        <a:prstGeom prst="round2SameRect">
          <a:avLst/>
        </a:prstGeom>
        <a:solidFill>
          <a:srgbClr val="FFFFFF">
            <a:lumMod val="65000"/>
            <a:alpha val="90000"/>
          </a:srgbClr>
        </a:solidFill>
        <a:ln w="9525" cap="flat" cmpd="sng" algn="ctr">
          <a:solidFill>
            <a:srgbClr val="3497AE">
              <a:tint val="40000"/>
              <a:alpha val="90000"/>
              <a:hueOff val="-7270172"/>
              <a:satOff val="21104"/>
              <a:lumOff val="2249"/>
              <a:alphaOff val="0"/>
            </a:srgbClr>
          </a:solidFill>
          <a:prstDash val="solid"/>
          <a:miter lim="800000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Безопасная</a:t>
          </a:r>
          <a:r>
            <a:rPr lang="ru-RU" sz="1800" kern="1200" baseline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 для общения среда</a:t>
          </a:r>
          <a:endParaRPr lang="en-US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Хорошая групповая динамика</a:t>
          </a:r>
          <a:endParaRPr lang="en-US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 rot="-5400000">
        <a:off x="2989841" y="2401382"/>
        <a:ext cx="4639356" cy="685151"/>
      </dsp:txXfrm>
    </dsp:sp>
    <dsp:sp modelId="{F3233AC0-7E12-4379-B9E7-A6367C54688E}">
      <dsp:nvSpPr>
        <dsp:cNvPr id="0" name=""/>
        <dsp:cNvSpPr/>
      </dsp:nvSpPr>
      <dsp:spPr>
        <a:xfrm>
          <a:off x="2" y="2269406"/>
          <a:ext cx="2989837" cy="949101"/>
        </a:xfrm>
        <a:prstGeom prst="roundRect">
          <a:avLst/>
        </a:prstGeom>
        <a:solidFill>
          <a:srgbClr val="7F062B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FFFFFF"/>
              </a:solidFill>
              <a:latin typeface="Cambria" panose="02040503050406030204" pitchFamily="18" charset="0"/>
              <a:ea typeface="+mn-ea"/>
              <a:cs typeface="+mn-cs"/>
            </a:rPr>
            <a:t>Атмосфера</a:t>
          </a:r>
          <a:endParaRPr lang="en-US" sz="2800" kern="1200" dirty="0">
            <a:solidFill>
              <a:srgbClr val="FFFFFF"/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46333" y="2315737"/>
        <a:ext cx="2897175" cy="856439"/>
      </dsp:txXfrm>
    </dsp:sp>
    <dsp:sp modelId="{C9ABED7D-F560-4365-91CF-CBE7610BEB0A}">
      <dsp:nvSpPr>
        <dsp:cNvPr id="0" name=""/>
        <dsp:cNvSpPr/>
      </dsp:nvSpPr>
      <dsp:spPr>
        <a:xfrm rot="5400000">
          <a:off x="4948410" y="1402304"/>
          <a:ext cx="759281" cy="4676421"/>
        </a:xfrm>
        <a:prstGeom prst="round2SameRect">
          <a:avLst/>
        </a:prstGeom>
        <a:solidFill>
          <a:srgbClr val="FFFFFF">
            <a:lumMod val="50000"/>
          </a:srgbClr>
        </a:solidFill>
        <a:ln w="9525" cap="flat" cmpd="sng" algn="ctr">
          <a:solidFill>
            <a:srgbClr val="3497AE">
              <a:tint val="40000"/>
              <a:alpha val="90000"/>
              <a:hueOff val="-10905258"/>
              <a:satOff val="31656"/>
              <a:lumOff val="3374"/>
              <a:alphaOff val="0"/>
            </a:srgbClr>
          </a:solidFill>
          <a:prstDash val="solid"/>
          <a:miter lim="800000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Управление, не менеджмент</a:t>
          </a:r>
          <a:endParaRPr lang="en-US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mbria" panose="02040503050406030204" pitchFamily="18" charset="0"/>
              <a:ea typeface="+mn-ea"/>
              <a:cs typeface="+mn-cs"/>
            </a:rPr>
            <a:t>Картина в целом/перспектива будущего</a:t>
          </a:r>
          <a:endParaRPr lang="en-US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 rot="-5400000">
        <a:off x="2989841" y="3397939"/>
        <a:ext cx="4639356" cy="685151"/>
      </dsp:txXfrm>
    </dsp:sp>
    <dsp:sp modelId="{F482A6C2-DBAD-4F89-B15F-59175DE29D6F}">
      <dsp:nvSpPr>
        <dsp:cNvPr id="0" name=""/>
        <dsp:cNvSpPr/>
      </dsp:nvSpPr>
      <dsp:spPr>
        <a:xfrm>
          <a:off x="2" y="3265963"/>
          <a:ext cx="2989837" cy="949101"/>
        </a:xfrm>
        <a:prstGeom prst="roundRect">
          <a:avLst/>
        </a:prstGeom>
        <a:solidFill>
          <a:srgbClr val="7F062B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rgbClr val="FFFFFF"/>
              </a:solidFill>
              <a:latin typeface="Cambria" panose="02040503050406030204" pitchFamily="18" charset="0"/>
              <a:ea typeface="+mn-ea"/>
              <a:cs typeface="+mn-cs"/>
            </a:rPr>
            <a:t>Вершина</a:t>
          </a:r>
          <a:endParaRPr lang="en-US" sz="2800" kern="1200" dirty="0">
            <a:solidFill>
              <a:srgbClr val="FFFFFF"/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46333" y="3312294"/>
        <a:ext cx="2897175" cy="8564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F3A94-3AE9-034E-A554-33949D2AB310}">
      <dsp:nvSpPr>
        <dsp:cNvPr id="0" name=""/>
        <dsp:cNvSpPr/>
      </dsp:nvSpPr>
      <dsp:spPr>
        <a:xfrm>
          <a:off x="-4741183" y="-726732"/>
          <a:ext cx="5647260" cy="5647260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6FE97-605E-E04A-AC90-67AC49E39243}">
      <dsp:nvSpPr>
        <dsp:cNvPr id="0" name=""/>
        <dsp:cNvSpPr/>
      </dsp:nvSpPr>
      <dsp:spPr>
        <a:xfrm>
          <a:off x="474536" y="322418"/>
          <a:ext cx="5868747" cy="645173"/>
        </a:xfrm>
        <a:prstGeom prst="rect">
          <a:avLst/>
        </a:prstGeom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106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Определение</a:t>
          </a:r>
          <a:r>
            <a:rPr lang="en-US" sz="2700" kern="1200" dirty="0"/>
            <a:t> </a:t>
          </a:r>
          <a:r>
            <a:rPr lang="en-US" sz="1800" kern="1200" dirty="0">
              <a:latin typeface="Cambria" panose="02040503050406030204" pitchFamily="18" charset="0"/>
            </a:rPr>
            <a:t>(</a:t>
          </a:r>
          <a:r>
            <a:rPr lang="ru-RU" sz="1800" kern="1200" dirty="0">
              <a:latin typeface="Cambria" panose="02040503050406030204" pitchFamily="18" charset="0"/>
            </a:rPr>
            <a:t>Создание/оповещение политики</a:t>
          </a:r>
          <a:r>
            <a:rPr lang="en-US" sz="1800" kern="1200" dirty="0">
              <a:latin typeface="Cambria" panose="02040503050406030204" pitchFamily="18" charset="0"/>
            </a:rPr>
            <a:t>)</a:t>
          </a:r>
        </a:p>
      </dsp:txBody>
      <dsp:txXfrm>
        <a:off x="474536" y="322418"/>
        <a:ext cx="5868747" cy="645173"/>
      </dsp:txXfrm>
    </dsp:sp>
    <dsp:sp modelId="{93B49B05-0BB8-8F4A-9102-F08B63B825AB}">
      <dsp:nvSpPr>
        <dsp:cNvPr id="0" name=""/>
        <dsp:cNvSpPr/>
      </dsp:nvSpPr>
      <dsp:spPr>
        <a:xfrm>
          <a:off x="71303" y="241772"/>
          <a:ext cx="806466" cy="806466"/>
        </a:xfrm>
        <a:prstGeom prst="ellipse">
          <a:avLst/>
        </a:prstGeom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2F0E1C-F2A1-EF45-AC4F-972A17BCDDDE}">
      <dsp:nvSpPr>
        <dsp:cNvPr id="0" name=""/>
        <dsp:cNvSpPr/>
      </dsp:nvSpPr>
      <dsp:spPr>
        <a:xfrm>
          <a:off x="844429" y="1312940"/>
          <a:ext cx="5498855" cy="645173"/>
        </a:xfrm>
        <a:prstGeom prst="rect">
          <a:avLst/>
        </a:prstGeom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10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Cambria" panose="02040503050406030204" pitchFamily="18" charset="0"/>
            </a:rPr>
            <a:t>Объявление</a:t>
          </a:r>
          <a:r>
            <a:rPr lang="en-US" sz="2400" kern="1200" dirty="0">
              <a:latin typeface="Cambria" panose="02040503050406030204" pitchFamily="18" charset="0"/>
            </a:rPr>
            <a:t> </a:t>
          </a:r>
          <a:r>
            <a:rPr lang="en-US" sz="1800" kern="1200" dirty="0">
              <a:latin typeface="Cambria" panose="02040503050406030204" pitchFamily="18" charset="0"/>
            </a:rPr>
            <a:t>(</a:t>
          </a:r>
          <a:r>
            <a:rPr lang="ru-RU" sz="1800" kern="1200" dirty="0">
              <a:latin typeface="Cambria" panose="02040503050406030204" pitchFamily="18" charset="0"/>
            </a:rPr>
            <a:t>Представление ежегодного заявления</a:t>
          </a:r>
          <a:r>
            <a:rPr lang="en-US" sz="1800" kern="1200" dirty="0">
              <a:latin typeface="Cambria" panose="02040503050406030204" pitchFamily="18" charset="0"/>
            </a:rPr>
            <a:t>)</a:t>
          </a:r>
        </a:p>
      </dsp:txBody>
      <dsp:txXfrm>
        <a:off x="844429" y="1312940"/>
        <a:ext cx="5498855" cy="645173"/>
      </dsp:txXfrm>
    </dsp:sp>
    <dsp:sp modelId="{92928073-C94D-C04B-B887-E71C03728581}">
      <dsp:nvSpPr>
        <dsp:cNvPr id="0" name=""/>
        <dsp:cNvSpPr/>
      </dsp:nvSpPr>
      <dsp:spPr>
        <a:xfrm>
          <a:off x="441195" y="1209700"/>
          <a:ext cx="806466" cy="806466"/>
        </a:xfrm>
        <a:prstGeom prst="ellipse">
          <a:avLst/>
        </a:prstGeom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8F7AA-E68A-FA44-A38F-27A74F5D4881}">
      <dsp:nvSpPr>
        <dsp:cNvPr id="0" name=""/>
        <dsp:cNvSpPr/>
      </dsp:nvSpPr>
      <dsp:spPr>
        <a:xfrm>
          <a:off x="844429" y="2258274"/>
          <a:ext cx="5498855" cy="645173"/>
        </a:xfrm>
        <a:prstGeom prst="rect">
          <a:avLst/>
        </a:prstGeom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106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Cambria" panose="02040503050406030204" pitchFamily="18" charset="0"/>
            </a:rPr>
            <a:t>Решение</a:t>
          </a:r>
          <a:r>
            <a:rPr lang="en-US" sz="2100" kern="1200" dirty="0">
              <a:latin typeface="Cambria" panose="02040503050406030204" pitchFamily="18" charset="0"/>
            </a:rPr>
            <a:t> </a:t>
          </a:r>
          <a:r>
            <a:rPr lang="en-US" sz="1800" kern="1200" dirty="0">
              <a:latin typeface="Cambria" panose="02040503050406030204" pitchFamily="18" charset="0"/>
            </a:rPr>
            <a:t>(</a:t>
          </a:r>
          <a:r>
            <a:rPr lang="ru-RU" sz="1800" kern="1200" dirty="0">
              <a:latin typeface="Cambria" panose="02040503050406030204" pitchFamily="18" charset="0"/>
            </a:rPr>
            <a:t>Выявление конфликта интересов</a:t>
          </a:r>
          <a:r>
            <a:rPr lang="en-US" sz="1800" kern="1200" dirty="0">
              <a:latin typeface="Cambria" panose="02040503050406030204" pitchFamily="18" charset="0"/>
            </a:rPr>
            <a:t>)</a:t>
          </a:r>
        </a:p>
      </dsp:txBody>
      <dsp:txXfrm>
        <a:off x="844429" y="2258274"/>
        <a:ext cx="5498855" cy="645173"/>
      </dsp:txXfrm>
    </dsp:sp>
    <dsp:sp modelId="{07C76D83-1FF2-C64E-9664-957207A9D430}">
      <dsp:nvSpPr>
        <dsp:cNvPr id="0" name=""/>
        <dsp:cNvSpPr/>
      </dsp:nvSpPr>
      <dsp:spPr>
        <a:xfrm>
          <a:off x="441195" y="2177628"/>
          <a:ext cx="806466" cy="806466"/>
        </a:xfrm>
        <a:prstGeom prst="ellipse">
          <a:avLst/>
        </a:prstGeom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0DC88-2B18-D548-B80A-18EAA4BDCAB7}">
      <dsp:nvSpPr>
        <dsp:cNvPr id="0" name=""/>
        <dsp:cNvSpPr/>
      </dsp:nvSpPr>
      <dsp:spPr>
        <a:xfrm>
          <a:off x="474536" y="3226202"/>
          <a:ext cx="5868747" cy="645173"/>
        </a:xfrm>
        <a:prstGeom prst="rect">
          <a:avLst/>
        </a:prstGeom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10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latin typeface="Cambria" panose="02040503050406030204" pitchFamily="18" charset="0"/>
            </a:rPr>
            <a:t>Документирование</a:t>
          </a:r>
          <a:r>
            <a:rPr lang="en-US" sz="2300" kern="1200" dirty="0">
              <a:latin typeface="Cambria" panose="02040503050406030204" pitchFamily="18" charset="0"/>
            </a:rPr>
            <a:t> </a:t>
          </a:r>
          <a:r>
            <a:rPr lang="en-US" sz="1800" kern="1200" dirty="0">
              <a:latin typeface="Cambria" panose="02040503050406030204" pitchFamily="18" charset="0"/>
            </a:rPr>
            <a:t>(</a:t>
          </a:r>
          <a:r>
            <a:rPr lang="ru-RU" sz="1800" kern="1200" dirty="0">
              <a:latin typeface="Cambria" panose="02040503050406030204" pitchFamily="18" charset="0"/>
            </a:rPr>
            <a:t>Запись, как конфликт</a:t>
          </a:r>
          <a:r>
            <a:rPr lang="en-US" sz="1800" kern="1200" dirty="0">
              <a:latin typeface="Cambria" panose="02040503050406030204" pitchFamily="18" charset="0"/>
            </a:rPr>
            <a:t> </a:t>
          </a:r>
          <a:r>
            <a:rPr lang="ru-RU" sz="1800" kern="1200" dirty="0">
              <a:latin typeface="Cambria" panose="02040503050406030204" pitchFamily="18" charset="0"/>
            </a:rPr>
            <a:t>интересов был разрешен</a:t>
          </a:r>
          <a:r>
            <a:rPr lang="en-US" sz="1800" kern="1200" dirty="0">
              <a:latin typeface="Cambria" panose="02040503050406030204" pitchFamily="18" charset="0"/>
            </a:rPr>
            <a:t>)</a:t>
          </a:r>
        </a:p>
      </dsp:txBody>
      <dsp:txXfrm>
        <a:off x="474536" y="3226202"/>
        <a:ext cx="5868747" cy="645173"/>
      </dsp:txXfrm>
    </dsp:sp>
    <dsp:sp modelId="{EB536F93-963E-8C47-9DE5-E959C84481D3}">
      <dsp:nvSpPr>
        <dsp:cNvPr id="0" name=""/>
        <dsp:cNvSpPr/>
      </dsp:nvSpPr>
      <dsp:spPr>
        <a:xfrm>
          <a:off x="71303" y="3145555"/>
          <a:ext cx="806466" cy="806466"/>
        </a:xfrm>
        <a:prstGeom prst="ellipse">
          <a:avLst/>
        </a:prstGeom>
        <a:gradFill rotWithShape="0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C0FCE-3075-4BA5-A551-EDDC2D4D24A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85970-E2C9-4E95-BD27-9C460D777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3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4B481-2B3C-5A4E-8455-C4B75D9ED8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85970-E2C9-4E95-BD27-9C460D777EA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15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8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75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4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05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04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66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6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19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79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35000"/>
              </a:schemeClr>
            </a:gs>
            <a:gs pos="86000">
              <a:schemeClr val="bg1">
                <a:lumMod val="58000"/>
              </a:schemeClr>
            </a:gs>
            <a:gs pos="75000">
              <a:srgbClr val="C00000">
                <a:lumMod val="58000"/>
              </a:srgbClr>
            </a:gs>
            <a:gs pos="95000">
              <a:srgbClr val="C00000">
                <a:lumMod val="38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7080-8507-47AB-B3C3-989440123615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6464-47CA-44BC-8B40-EC6DA2AC0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29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NUL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arth floating in space">
            <a:extLst>
              <a:ext uri="{FF2B5EF4-FFF2-40B4-BE49-F238E27FC236}">
                <a16:creationId xmlns:a16="http://schemas.microsoft.com/office/drawing/2014/main" id="{E6C26CF2-C989-B344-89FC-850D2FB6E96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7734" y1="10822" x2="20361" y2="21644"/>
                        <a14:backgroundMark x1="20361" y1="21644" x2="15771" y2="34744"/>
                        <a14:backgroundMark x1="15771" y1="34744" x2="14795" y2="55004"/>
                        <a14:backgroundMark x1="14795" y1="55004" x2="23193" y2="81937"/>
                        <a14:backgroundMark x1="23193" y1="81937" x2="27930" y2="88446"/>
                        <a14:backgroundMark x1="27930" y1="88446" x2="43164" y2="94467"/>
                        <a14:backgroundMark x1="43164" y1="94467" x2="72168" y2="89260"/>
                        <a14:backgroundMark x1="72168" y1="89260" x2="80273" y2="84133"/>
                        <a14:backgroundMark x1="80273" y1="84133" x2="87305" y2="65500"/>
                        <a14:backgroundMark x1="87305" y1="65500" x2="87793" y2="39219"/>
                        <a14:backgroundMark x1="87793" y1="39219" x2="85303" y2="27828"/>
                        <a14:backgroundMark x1="85303" y1="27828" x2="76514" y2="13263"/>
                        <a14:backgroundMark x1="76514" y1="13263" x2="67090" y2="6184"/>
                        <a14:backgroundMark x1="67090" y1="6184" x2="39404" y2="3417"/>
                        <a14:backgroundMark x1="39404" y1="3417" x2="30273" y2="7242"/>
                        <a14:backgroundMark x1="30273" y1="7242" x2="25977" y2="10903"/>
                        <a14:backgroundMark x1="25977" y1="10903" x2="24854" y2="12937"/>
                        <a14:backgroundMark x1="13721" y1="12531" x2="12402" y2="19691"/>
                        <a14:backgroundMark x1="12402" y1="19691" x2="12793" y2="46705"/>
                        <a14:backgroundMark x1="12793" y1="46705" x2="18506" y2="72091"/>
                        <a14:backgroundMark x1="18506" y1="72091" x2="22705" y2="80146"/>
                        <a14:backgroundMark x1="22705" y1="80146" x2="34863" y2="89341"/>
                        <a14:backgroundMark x1="34863" y1="89341" x2="45020" y2="93328"/>
                        <a14:backgroundMark x1="45020" y1="93328" x2="70752" y2="90317"/>
                        <a14:backgroundMark x1="70752" y1="90317" x2="78076" y2="86574"/>
                        <a14:backgroundMark x1="78076" y1="86574" x2="84229" y2="78031"/>
                        <a14:backgroundMark x1="84229" y1="78031" x2="87891" y2="64931"/>
                        <a14:backgroundMark x1="87891" y1="64931" x2="88184" y2="37836"/>
                        <a14:backgroundMark x1="88184" y1="37836" x2="85010" y2="12449"/>
                        <a14:backgroundMark x1="85010" y1="12449" x2="41504" y2="325"/>
                        <a14:backgroundMark x1="41504" y1="325" x2="14063" y2="14890"/>
                        <a14:backgroundMark x1="16260" y1="16599" x2="11963" y2="31652"/>
                        <a14:backgroundMark x1="11963" y1="31652" x2="8496" y2="39300"/>
                        <a14:backgroundMark x1="8496" y1="39300" x2="22168" y2="14809"/>
                        <a14:backgroundMark x1="22168" y1="14809" x2="10791" y2="52156"/>
                        <a14:backgroundMark x1="10791" y1="52156" x2="9814" y2="62002"/>
                        <a14:backgroundMark x1="9814" y1="62002" x2="10352" y2="61432"/>
                        <a14:backgroundMark x1="90576" y1="35720" x2="90576" y2="35720"/>
                        <a14:backgroundMark x1="70508" y1="14483" x2="75000" y2="14402"/>
                        <a14:backgroundMark x1="75000" y1="14402" x2="78857" y2="20016"/>
                        <a14:backgroundMark x1="78857" y1="20016" x2="88818" y2="23841"/>
                        <a14:backgroundMark x1="88818" y1="23841" x2="88037" y2="31082"/>
                        <a14:backgroundMark x1="88037" y1="31082" x2="82227" y2="41823"/>
                        <a14:backgroundMark x1="82227" y1="41823" x2="85254" y2="46786"/>
                        <a14:backgroundMark x1="85254" y1="46786" x2="82861" y2="61758"/>
                        <a14:backgroundMark x1="82861" y1="61758" x2="85645" y2="67535"/>
                        <a14:backgroundMark x1="85645" y1="67535" x2="84375" y2="74451"/>
                        <a14:backgroundMark x1="84375" y1="74451" x2="87939" y2="82913"/>
                        <a14:backgroundMark x1="87939" y1="82913" x2="83936" y2="86900"/>
                        <a14:backgroundMark x1="83936" y1="86900" x2="57813" y2="90806"/>
                        <a14:backgroundMark x1="57813" y1="90806" x2="51465" y2="89015"/>
                        <a14:backgroundMark x1="51465" y1="89015" x2="59375" y2="91945"/>
                        <a14:backgroundMark x1="69336" y1="13100" x2="60986" y2="7323"/>
                        <a14:backgroundMark x1="60986" y1="7323" x2="46777" y2="6103"/>
                        <a14:backgroundMark x1="46777" y1="6103" x2="25293" y2="13995"/>
                        <a14:backgroundMark x1="25293" y1="13995" x2="20166" y2="21888"/>
                        <a14:backgroundMark x1="20166" y1="21888" x2="18848" y2="50122"/>
                        <a14:backgroundMark x1="18848" y1="50122" x2="21631" y2="69081"/>
                        <a14:backgroundMark x1="21631" y1="69081" x2="26123" y2="82587"/>
                        <a14:backgroundMark x1="26123" y1="82587" x2="38867" y2="93084"/>
                        <a14:backgroundMark x1="38867" y1="93084" x2="49609" y2="95362"/>
                        <a14:backgroundMark x1="49609" y1="95362" x2="73096" y2="89992"/>
                        <a14:backgroundMark x1="73096" y1="89992" x2="79883" y2="82506"/>
                        <a14:backgroundMark x1="79883" y1="82506" x2="86475" y2="66395"/>
                        <a14:backgroundMark x1="86475" y1="66395" x2="88135" y2="45077"/>
                        <a14:backgroundMark x1="88135" y1="45077" x2="85742" y2="29618"/>
                        <a14:backgroundMark x1="85742" y1="29618" x2="78662" y2="19447"/>
                        <a14:backgroundMark x1="78662" y1="19447" x2="63232" y2="10252"/>
                        <a14:backgroundMark x1="63232" y1="10252" x2="63232" y2="1025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74332" y="-210679"/>
            <a:ext cx="12340663" cy="73417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3E5BC8-A5E0-A54E-A6CB-D29664387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239" y="1122363"/>
            <a:ext cx="10037523" cy="2387600"/>
          </a:xfrm>
        </p:spPr>
        <p:txBody>
          <a:bodyPr>
            <a:noAutofit/>
          </a:bodyPr>
          <a:lstStyle/>
          <a:p>
            <a:r>
              <a:rPr lang="ru-RU" sz="9600" dirty="0">
                <a:solidFill>
                  <a:schemeClr val="bg1">
                    <a:lumMod val="85000"/>
                  </a:schemeClr>
                </a:solidFill>
                <a:effectLst>
                  <a:glow rad="127000">
                    <a:srgbClr val="7F1833"/>
                  </a:glow>
                  <a:outerShdw blurRad="50800" dist="38100" dir="2700000" algn="tl" rotWithShape="0">
                    <a:schemeClr val="bg1">
                      <a:lumMod val="95000"/>
                      <a:lumOff val="5000"/>
                      <a:alpha val="40000"/>
                    </a:schemeClr>
                  </a:outerShdw>
                </a:effectLst>
                <a:latin typeface="Brush Script MT Italic"/>
              </a:rPr>
              <a:t>Лидерство</a:t>
            </a:r>
            <a:br>
              <a:rPr lang="ru-RU" sz="9600" dirty="0">
                <a:solidFill>
                  <a:schemeClr val="bg1">
                    <a:lumMod val="85000"/>
                  </a:schemeClr>
                </a:solidFill>
                <a:effectLst>
                  <a:glow rad="127000">
                    <a:srgbClr val="7F1833"/>
                  </a:glow>
                  <a:outerShdw blurRad="50800" dist="38100" dir="2700000" algn="tl" rotWithShape="0">
                    <a:schemeClr val="bg1">
                      <a:lumMod val="95000"/>
                      <a:lumOff val="5000"/>
                      <a:alpha val="40000"/>
                    </a:schemeClr>
                  </a:outerShdw>
                </a:effectLst>
                <a:latin typeface="Brush Script MT Italic"/>
              </a:rPr>
            </a:br>
            <a:r>
              <a:rPr lang="ru-RU" sz="9600" dirty="0">
                <a:solidFill>
                  <a:schemeClr val="bg1">
                    <a:lumMod val="85000"/>
                  </a:schemeClr>
                </a:solidFill>
                <a:effectLst>
                  <a:glow rad="127000">
                    <a:srgbClr val="7F1833"/>
                  </a:glow>
                  <a:outerShdw blurRad="50800" dist="38100" dir="2700000" algn="tl" rotWithShape="0">
                    <a:schemeClr val="bg1">
                      <a:lumMod val="95000"/>
                      <a:lumOff val="5000"/>
                      <a:alpha val="40000"/>
                    </a:schemeClr>
                  </a:outerShdw>
                </a:effectLst>
                <a:latin typeface="Brush Script MT Italic"/>
              </a:rPr>
              <a:t>мирового класса</a:t>
            </a:r>
            <a:endParaRPr lang="en-US" sz="9600" dirty="0">
              <a:solidFill>
                <a:schemeClr val="bg1">
                  <a:lumMod val="85000"/>
                </a:schemeClr>
              </a:solidFill>
              <a:effectLst>
                <a:glow rad="127000">
                  <a:srgbClr val="7F1833"/>
                </a:glo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0D5C6-2540-EB48-9083-A80450821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590762" cy="1655762"/>
          </a:xfrm>
          <a:noFill/>
        </p:spPr>
        <p:txBody>
          <a:bodyPr>
            <a:normAutofit/>
          </a:bodyPr>
          <a:lstStyle/>
          <a:p>
            <a:pPr algn="l"/>
            <a:endParaRPr lang="en-US" sz="3200" dirty="0">
              <a:solidFill>
                <a:schemeClr val="bg1">
                  <a:lumMod val="95000"/>
                </a:schemeClr>
              </a:solidFill>
              <a:latin typeface="Baskerville Old Face" panose="02020602080505020303" pitchFamily="18" charset="77"/>
              <a:cs typeface="Arial Narrow"/>
            </a:endParaRPr>
          </a:p>
          <a:p>
            <a:pPr algn="r"/>
            <a:r>
              <a:rPr lang="ru-RU" sz="3200" dirty="0">
                <a:solidFill>
                  <a:schemeClr val="bg1">
                    <a:lumMod val="95000"/>
                  </a:schemeClr>
                </a:solidFill>
                <a:latin typeface="Baskerville Old Face" panose="02020602080505020303" pitchFamily="18" charset="77"/>
                <a:cs typeface="Arial Narrow"/>
              </a:rPr>
              <a:t>Основы системы управления организаций, принадлежащих Церкви АСД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Baskerville Old Face" panose="02020602080505020303" pitchFamily="18" charset="77"/>
              <a:cs typeface="Arial Narrow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5629A-EC20-714D-AD04-D4E3F129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F705-01E5-3943-91A3-FE7963E36347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759D72-90E1-4843-883B-88FD72CF7556}"/>
              </a:ext>
            </a:extLst>
          </p:cNvPr>
          <p:cNvSpPr txBox="1"/>
          <p:nvPr/>
        </p:nvSpPr>
        <p:spPr>
          <a:xfrm>
            <a:off x="8610600" y="5921112"/>
            <a:ext cx="2504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Cambria" panose="02040503050406030204" pitchFamily="18" charset="0"/>
              </a:rPr>
              <a:t>“</a:t>
            </a:r>
            <a:r>
              <a:rPr lang="ru-RU" sz="1000" dirty="0">
                <a:solidFill>
                  <a:schemeClr val="bg1"/>
                </a:solidFill>
                <a:latin typeface="Cambria" panose="02040503050406030204" pitchFamily="18" charset="0"/>
              </a:rPr>
              <a:t>Обсуждение вопросов управления</a:t>
            </a:r>
            <a:r>
              <a:rPr lang="en-US" sz="1000" dirty="0">
                <a:solidFill>
                  <a:schemeClr val="bg1"/>
                </a:solidFill>
                <a:latin typeface="Cambria" panose="02040503050406030204" pitchFamily="18" charset="0"/>
              </a:rPr>
              <a:t>”</a:t>
            </a:r>
          </a:p>
          <a:p>
            <a:pPr algn="r"/>
            <a:r>
              <a:rPr lang="ru-RU" sz="1000" dirty="0">
                <a:solidFill>
                  <a:schemeClr val="bg1"/>
                </a:solidFill>
                <a:latin typeface="Cambria" panose="02040503050406030204" pitchFamily="18" charset="0"/>
              </a:rPr>
              <a:t>Университет Лома Линда</a:t>
            </a:r>
            <a:endParaRPr lang="en-US" sz="1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r"/>
            <a:r>
              <a:rPr lang="ru-RU" sz="1000" dirty="0">
                <a:solidFill>
                  <a:schemeClr val="bg1"/>
                </a:solidFill>
                <a:latin typeface="Cambria" panose="02040503050406030204" pitchFamily="18" charset="0"/>
              </a:rPr>
              <a:t>28 февраля 2021</a:t>
            </a:r>
            <a:endParaRPr lang="en-US" sz="1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0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8FABC-679F-AD49-A1B7-65C2545C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Спонсируемые Церковью, официально зарегистрированные юридические лица</a:t>
            </a:r>
            <a:r>
              <a:rPr lang="ru-RU" altLang="en-US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E97D-09F3-2D4D-8509-9FB26A049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Поддержка общей идентичности и миссии Церкви—</a:t>
            </a: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 </a:t>
            </a:r>
            <a:br>
              <a:rPr lang="ru-RU" altLang="en-US" u="sng" dirty="0">
                <a:solidFill>
                  <a:schemeClr val="bg1"/>
                </a:solidFill>
                <a:latin typeface=" cambria"/>
              </a:rPr>
            </a:b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они представляют Церковь.</a:t>
            </a:r>
          </a:p>
          <a:p>
            <a:pPr>
              <a:spcAft>
                <a:spcPts val="6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Действуют в согласии с Церковью, но </a:t>
            </a: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не несут прямой ответственности перед церковной администрацией.</a:t>
            </a:r>
          </a:p>
          <a:p>
            <a:pPr>
              <a:spcAft>
                <a:spcPts val="600"/>
              </a:spcAft>
            </a:pP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Обладают отдельной 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от Церкви и друг от друга </a:t>
            </a:r>
            <a:r>
              <a:rPr lang="ru-RU" altLang="en-US" u="sng" dirty="0" err="1">
                <a:solidFill>
                  <a:schemeClr val="bg1"/>
                </a:solidFill>
                <a:latin typeface=" cambria"/>
              </a:rPr>
              <a:t>правосубъектностью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Утверждаются специальным решением 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должностного лица института АСД. </a:t>
            </a:r>
          </a:p>
          <a:p>
            <a:pPr>
              <a:spcAft>
                <a:spcPts val="6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Регулярно проводят </a:t>
            </a: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уполномоченные членские собрания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При роспуске—</a:t>
            </a: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активы/ресурсы переходят к другому учреждению Церкви АСД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.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B0A98-BA0B-E643-863E-EBD11D93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9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3F6CC-5B95-2C4D-97E3-8F731D630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Обособленная правовая принадлежность не является основанием для менталитета независимости.</a:t>
            </a:r>
          </a:p>
          <a:p>
            <a:pPr marL="0" indent="0">
              <a:buNone/>
              <a:defRPr/>
            </a:pPr>
            <a:endParaRPr lang="en-US" altLang="en-US" dirty="0">
              <a:solidFill>
                <a:schemeClr val="bg1"/>
              </a:solidFill>
              <a:latin typeface=" cambria"/>
            </a:endParaRPr>
          </a:p>
          <a:p>
            <a:pPr marL="0" indent="0">
              <a:buNone/>
              <a:defRPr/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Согласно этике Церкви Адвентистов Седьмого дня степень самоопределения, присущая любой организации, должна регулироваться с учетом взаимозависимости и уважения других церковных организаций и их роли во всемирной идентичности и миссии Церкви.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A411D-6001-0C45-8C05-CA1B4059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C179-FF7F-354A-A60D-2DC6C3F8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Организации АСД в Поместной Церкви: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AF798-F75B-6548-92CD-8FFD1F053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Организация и Поместная Церковь обладают организационной самостоятельностью, осуществляя при этом совместную деятельность.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Поместная Церковь принадлежит Миссии/Конференции.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Пастор Поместной Церкви является сотрудником Конференции.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Здание Церкви может быть расположено на территории более крупной церковной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Сложности в согласовании графиков организации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и поместной церкви подчеркивают важность выстраивания поддерживающих отношений между двумя организациями.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8D30A-116C-B746-BD03-BA9E2361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9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38153-CFC0-4146-9114-54C6C5DA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Две системы управления АСД: 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1484B-AF62-5D45-9AD8-2035744B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F4576AA-7510-EE4E-A74B-DBB5D17DD04F}"/>
              </a:ext>
            </a:extLst>
          </p:cNvPr>
          <p:cNvSpPr txBox="1">
            <a:spLocks/>
          </p:cNvSpPr>
          <p:nvPr/>
        </p:nvSpPr>
        <p:spPr>
          <a:xfrm>
            <a:off x="1295400" y="1643556"/>
            <a:ext cx="4572000" cy="4525963"/>
          </a:xfrm>
          <a:prstGeom prst="rect">
            <a:avLst/>
          </a:prstGeom>
        </p:spPr>
        <p:txBody>
          <a:bodyPr anchor="t">
            <a:no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2000" u="sng" dirty="0">
                <a:solidFill>
                  <a:schemeClr val="bg1"/>
                </a:solidFill>
                <a:latin typeface="Cambria" panose="02040503050406030204" pitchFamily="18" charset="0"/>
              </a:rPr>
              <a:t>Церковная система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“Исполнительный комитет” - ИК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Члены избираются ИК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Руководители избираются ИК.…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Каждая организация является звеном </a:t>
            </a:r>
            <a:b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в цепочке организации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Многие сотрудники являются членами ИК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Председатель ИК—внутренний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Сотрудники отчитываются перед ИК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Более активное участие со стороны сотрудников в управлении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Имеет </a:t>
            </a:r>
            <a:r>
              <a:rPr lang="ru-RU" sz="1700" dirty="0" err="1">
                <a:solidFill>
                  <a:schemeClr val="bg1"/>
                </a:solidFill>
                <a:latin typeface="Cambria" panose="02040503050406030204" pitchFamily="18" charset="0"/>
              </a:rPr>
              <a:t>некорпорированной</a:t>
            </a: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 статус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700" dirty="0">
                <a:solidFill>
                  <a:schemeClr val="bg1"/>
                </a:solidFill>
                <a:latin typeface="Cambria" panose="02040503050406030204" pitchFamily="18" charset="0"/>
              </a:rPr>
              <a:t>Предпринимательская деятельность—внутренняя направленность</a:t>
            </a:r>
            <a:endParaRPr lang="en-US" sz="17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02BF27C6-822D-E54B-8AC6-D4959FD67A6A}"/>
              </a:ext>
            </a:extLst>
          </p:cNvPr>
          <p:cNvSpPr txBox="1">
            <a:spLocks/>
          </p:cNvSpPr>
          <p:nvPr/>
        </p:nvSpPr>
        <p:spPr>
          <a:xfrm>
            <a:off x="6324600" y="1643556"/>
            <a:ext cx="4572000" cy="5360051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8000" u="sng" dirty="0">
                <a:solidFill>
                  <a:schemeClr val="bg1"/>
                </a:solidFill>
                <a:latin typeface="Cambria" panose="02040503050406030204" pitchFamily="18" charset="0"/>
              </a:rPr>
              <a:t>Организационная система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“Совет попечителей/директоров”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Члены избираются Советом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Руководители избираются Советом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Каждая организация – «отдельная» организация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В работе попечительского совета задействовано немного сотрудников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Председатель Совета—внешний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Генеральный директор отчитывается перед Советом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Меньшая вовлеченность в управление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Имеет инкорпорированный статус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6800" dirty="0">
                <a:solidFill>
                  <a:schemeClr val="bg1"/>
                </a:solidFill>
                <a:latin typeface="Cambria" panose="02040503050406030204" pitchFamily="18" charset="0"/>
              </a:rPr>
              <a:t>Предпринимательская деятельность—внешняя направленность</a:t>
            </a:r>
            <a:endParaRPr lang="en-US" sz="6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2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9998-5E03-5C44-BDF8-C9B0A7477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Структурная схема организаций АСД: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0A38-0AFD-BE4C-A749-2B8AA8CD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EB721911-F9FD-414D-A7D4-E7ED89F20D23}"/>
              </a:ext>
            </a:extLst>
          </p:cNvPr>
          <p:cNvSpPr/>
          <p:nvPr/>
        </p:nvSpPr>
        <p:spPr>
          <a:xfrm>
            <a:off x="4176713" y="2452688"/>
            <a:ext cx="46037" cy="425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491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5B26FCF-0A8C-DA44-92D2-4EB01BC909E5}"/>
              </a:ext>
            </a:extLst>
          </p:cNvPr>
          <p:cNvSpPr/>
          <p:nvPr/>
        </p:nvSpPr>
        <p:spPr>
          <a:xfrm>
            <a:off x="4176713" y="3841750"/>
            <a:ext cx="46037" cy="425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491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45FA6B6-40C2-4843-A5A7-371A6D6FDCC3}"/>
              </a:ext>
            </a:extLst>
          </p:cNvPr>
          <p:cNvSpPr/>
          <p:nvPr/>
        </p:nvSpPr>
        <p:spPr>
          <a:xfrm>
            <a:off x="4176713" y="4638675"/>
            <a:ext cx="46037" cy="3905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91262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EE6D9BD0-8464-E142-97EA-45164507E14D}"/>
              </a:ext>
            </a:extLst>
          </p:cNvPr>
          <p:cNvSpPr/>
          <p:nvPr/>
        </p:nvSpPr>
        <p:spPr>
          <a:xfrm>
            <a:off x="4176713" y="3076575"/>
            <a:ext cx="46037" cy="425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491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32D4DC13-A7E5-FA42-9681-8F73BB81C1F8}"/>
              </a:ext>
            </a:extLst>
          </p:cNvPr>
          <p:cNvSpPr/>
          <p:nvPr/>
        </p:nvSpPr>
        <p:spPr>
          <a:xfrm>
            <a:off x="2160430" y="2063095"/>
            <a:ext cx="4189929" cy="489299"/>
          </a:xfrm>
          <a:custGeom>
            <a:avLst/>
            <a:gdLst>
              <a:gd name="connsiteX0" fmla="*/ 0 w 4189929"/>
              <a:gd name="connsiteY0" fmla="*/ 0 h 489299"/>
              <a:gd name="connsiteX1" fmla="*/ 4189929 w 4189929"/>
              <a:gd name="connsiteY1" fmla="*/ 0 h 489299"/>
              <a:gd name="connsiteX2" fmla="*/ 4189929 w 4189929"/>
              <a:gd name="connsiteY2" fmla="*/ 489299 h 489299"/>
              <a:gd name="connsiteX3" fmla="*/ 0 w 4189929"/>
              <a:gd name="connsiteY3" fmla="*/ 489299 h 489299"/>
              <a:gd name="connsiteX4" fmla="*/ 0 w 4189929"/>
              <a:gd name="connsiteY4" fmla="*/ 0 h 48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929" h="489299">
                <a:moveTo>
                  <a:pt x="0" y="0"/>
                </a:moveTo>
                <a:lnTo>
                  <a:pt x="4189929" y="0"/>
                </a:lnTo>
                <a:lnTo>
                  <a:pt x="4189929" y="489299"/>
                </a:lnTo>
                <a:lnTo>
                  <a:pt x="0" y="48929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marL="0" marR="0" lvl="0" indent="0" algn="ctr" defTabSz="12446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</a:rPr>
              <a:t>Уполномоченное</a:t>
            </a:r>
            <a:r>
              <a:rPr kumimoji="0" lang="ru-RU" sz="24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</a:rPr>
              <a:t> собрание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68FDE71B-3F04-244D-AD87-B8B5BCABDB35}"/>
              </a:ext>
            </a:extLst>
          </p:cNvPr>
          <p:cNvSpPr/>
          <p:nvPr/>
        </p:nvSpPr>
        <p:spPr>
          <a:xfrm>
            <a:off x="2817612" y="2777850"/>
            <a:ext cx="2746777" cy="490829"/>
          </a:xfrm>
          <a:custGeom>
            <a:avLst/>
            <a:gdLst>
              <a:gd name="connsiteX0" fmla="*/ 0 w 2140755"/>
              <a:gd name="connsiteY0" fmla="*/ 0 h 490829"/>
              <a:gd name="connsiteX1" fmla="*/ 2140755 w 2140755"/>
              <a:gd name="connsiteY1" fmla="*/ 0 h 490829"/>
              <a:gd name="connsiteX2" fmla="*/ 2140755 w 2140755"/>
              <a:gd name="connsiteY2" fmla="*/ 490829 h 490829"/>
              <a:gd name="connsiteX3" fmla="*/ 0 w 2140755"/>
              <a:gd name="connsiteY3" fmla="*/ 490829 h 490829"/>
              <a:gd name="connsiteX4" fmla="*/ 0 w 2140755"/>
              <a:gd name="connsiteY4" fmla="*/ 0 h 49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755" h="490829">
                <a:moveTo>
                  <a:pt x="0" y="0"/>
                </a:moveTo>
                <a:lnTo>
                  <a:pt x="2140755" y="0"/>
                </a:lnTo>
                <a:lnTo>
                  <a:pt x="2140755" y="490829"/>
                </a:lnTo>
                <a:lnTo>
                  <a:pt x="0" y="49082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marL="0" marR="0" lvl="0" indent="0" algn="ctr" defTabSz="12446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>
                <a:solidFill>
                  <a:srgbClr val="FFFFFF"/>
                </a:solidFill>
                <a:latin typeface="Cambria" panose="02040503050406030204" pitchFamily="18" charset="0"/>
              </a:rPr>
              <a:t>Совет попечителей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E3AAFC25-4C23-C14C-834A-18CF8B57CD84}"/>
              </a:ext>
            </a:extLst>
          </p:cNvPr>
          <p:cNvSpPr/>
          <p:nvPr/>
        </p:nvSpPr>
        <p:spPr>
          <a:xfrm>
            <a:off x="2891161" y="3499495"/>
            <a:ext cx="2599679" cy="495482"/>
          </a:xfrm>
          <a:custGeom>
            <a:avLst/>
            <a:gdLst>
              <a:gd name="connsiteX0" fmla="*/ 0 w 2799594"/>
              <a:gd name="connsiteY0" fmla="*/ 0 h 495482"/>
              <a:gd name="connsiteX1" fmla="*/ 2799594 w 2799594"/>
              <a:gd name="connsiteY1" fmla="*/ 0 h 495482"/>
              <a:gd name="connsiteX2" fmla="*/ 2799594 w 2799594"/>
              <a:gd name="connsiteY2" fmla="*/ 495482 h 495482"/>
              <a:gd name="connsiteX3" fmla="*/ 0 w 2799594"/>
              <a:gd name="connsiteY3" fmla="*/ 495482 h 495482"/>
              <a:gd name="connsiteX4" fmla="*/ 0 w 2799594"/>
              <a:gd name="connsiteY4" fmla="*/ 0 h 49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9594" h="495482">
                <a:moveTo>
                  <a:pt x="0" y="0"/>
                </a:moveTo>
                <a:lnTo>
                  <a:pt x="2799594" y="0"/>
                </a:lnTo>
                <a:lnTo>
                  <a:pt x="2799594" y="495482"/>
                </a:lnTo>
                <a:lnTo>
                  <a:pt x="0" y="49548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marL="0" marR="0" lvl="0" indent="0" algn="ctr" defTabSz="12446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</a:rPr>
              <a:t>Президент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8B8219EF-062C-904D-8D8F-0CEEC60C8BBE}"/>
              </a:ext>
            </a:extLst>
          </p:cNvPr>
          <p:cNvSpPr/>
          <p:nvPr/>
        </p:nvSpPr>
        <p:spPr>
          <a:xfrm>
            <a:off x="3014086" y="4226625"/>
            <a:ext cx="2371290" cy="493776"/>
          </a:xfrm>
          <a:custGeom>
            <a:avLst/>
            <a:gdLst>
              <a:gd name="connsiteX0" fmla="*/ 0 w 1307922"/>
              <a:gd name="connsiteY0" fmla="*/ 0 h 677184"/>
              <a:gd name="connsiteX1" fmla="*/ 1307922 w 1307922"/>
              <a:gd name="connsiteY1" fmla="*/ 0 h 677184"/>
              <a:gd name="connsiteX2" fmla="*/ 1307922 w 1307922"/>
              <a:gd name="connsiteY2" fmla="*/ 677184 h 677184"/>
              <a:gd name="connsiteX3" fmla="*/ 0 w 1307922"/>
              <a:gd name="connsiteY3" fmla="*/ 677184 h 677184"/>
              <a:gd name="connsiteX4" fmla="*/ 0 w 1307922"/>
              <a:gd name="connsiteY4" fmla="*/ 0 h 67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922" h="677184">
                <a:moveTo>
                  <a:pt x="0" y="0"/>
                </a:moveTo>
                <a:lnTo>
                  <a:pt x="1307922" y="0"/>
                </a:lnTo>
                <a:lnTo>
                  <a:pt x="1307922" y="677184"/>
                </a:lnTo>
                <a:lnTo>
                  <a:pt x="0" y="6771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marL="0" marR="0" lvl="0" indent="0" algn="ctr" defTabSz="12446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>
                <a:solidFill>
                  <a:srgbClr val="FFFFFF"/>
                </a:solidFill>
                <a:latin typeface="Cambria" panose="02040503050406030204" pitchFamily="18" charset="0"/>
              </a:rPr>
              <a:t>Администрация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FF8DBC29-188F-5645-BFA7-7BD12FF353EF}"/>
              </a:ext>
            </a:extLst>
          </p:cNvPr>
          <p:cNvSpPr/>
          <p:nvPr/>
        </p:nvSpPr>
        <p:spPr>
          <a:xfrm>
            <a:off x="2663709" y="4992624"/>
            <a:ext cx="3054582" cy="493776"/>
          </a:xfrm>
          <a:custGeom>
            <a:avLst/>
            <a:gdLst>
              <a:gd name="connsiteX0" fmla="*/ 0 w 1307922"/>
              <a:gd name="connsiteY0" fmla="*/ 0 h 677184"/>
              <a:gd name="connsiteX1" fmla="*/ 1307922 w 1307922"/>
              <a:gd name="connsiteY1" fmla="*/ 0 h 677184"/>
              <a:gd name="connsiteX2" fmla="*/ 1307922 w 1307922"/>
              <a:gd name="connsiteY2" fmla="*/ 677184 h 677184"/>
              <a:gd name="connsiteX3" fmla="*/ 0 w 1307922"/>
              <a:gd name="connsiteY3" fmla="*/ 677184 h 677184"/>
              <a:gd name="connsiteX4" fmla="*/ 0 w 1307922"/>
              <a:gd name="connsiteY4" fmla="*/ 0 h 67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922" h="677184">
                <a:moveTo>
                  <a:pt x="0" y="0"/>
                </a:moveTo>
                <a:lnTo>
                  <a:pt x="1307922" y="0"/>
                </a:lnTo>
                <a:lnTo>
                  <a:pt x="1307922" y="677184"/>
                </a:lnTo>
                <a:lnTo>
                  <a:pt x="0" y="6771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marL="0" marR="0" lvl="0" indent="0" algn="ctr" defTabSz="12446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>
                <a:solidFill>
                  <a:srgbClr val="FFFFFF"/>
                </a:solidFill>
                <a:latin typeface="Cambria" panose="02040503050406030204" pitchFamily="18" charset="0"/>
              </a:rPr>
              <a:t>Отделы/службы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C87A7FBE-7FD9-4A4D-A1EC-1312EE09FC18}"/>
              </a:ext>
            </a:extLst>
          </p:cNvPr>
          <p:cNvSpPr/>
          <p:nvPr/>
        </p:nvSpPr>
        <p:spPr>
          <a:xfrm>
            <a:off x="6799263" y="1995488"/>
            <a:ext cx="274637" cy="1177925"/>
          </a:xfrm>
          <a:prstGeom prst="rightBrace">
            <a:avLst/>
          </a:prstGeom>
          <a:noFill/>
          <a:ln w="4445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01C3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C397386B-4C63-2D49-8F4A-16B02DD3C98A}"/>
              </a:ext>
            </a:extLst>
          </p:cNvPr>
          <p:cNvSpPr/>
          <p:nvPr/>
        </p:nvSpPr>
        <p:spPr>
          <a:xfrm>
            <a:off x="6799263" y="3430588"/>
            <a:ext cx="274637" cy="1293812"/>
          </a:xfrm>
          <a:prstGeom prst="rightBrace">
            <a:avLst/>
          </a:prstGeom>
          <a:noFill/>
          <a:ln w="4445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01C3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1" name="TextBox 13">
            <a:extLst>
              <a:ext uri="{FF2B5EF4-FFF2-40B4-BE49-F238E27FC236}">
                <a16:creationId xmlns:a16="http://schemas.microsoft.com/office/drawing/2014/main" id="{6B07B123-2D0A-F04A-86D8-18C58A43A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35743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kern="0" dirty="0">
                <a:solidFill>
                  <a:schemeClr val="bg1"/>
                </a:solidFill>
                <a:latin typeface="Cambria" panose="02040503050406030204" pitchFamily="18" charset="0"/>
              </a:rPr>
              <a:t>Управление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F36A119D-A59E-F54F-A4EA-ACC0AC7CA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613" y="37465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kern="0" dirty="0">
                <a:solidFill>
                  <a:schemeClr val="bg1"/>
                </a:solidFill>
                <a:latin typeface="Cambria" panose="02040503050406030204" pitchFamily="18" charset="0"/>
              </a:rPr>
              <a:t>Менеджмент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33" name="Right Brace 32">
            <a:extLst>
              <a:ext uri="{FF2B5EF4-FFF2-40B4-BE49-F238E27FC236}">
                <a16:creationId xmlns:a16="http://schemas.microsoft.com/office/drawing/2014/main" id="{4CA5D9D1-198F-D04B-B909-94148CAED8F6}"/>
              </a:ext>
            </a:extLst>
          </p:cNvPr>
          <p:cNvSpPr/>
          <p:nvPr/>
        </p:nvSpPr>
        <p:spPr>
          <a:xfrm>
            <a:off x="6799263" y="4953000"/>
            <a:ext cx="274637" cy="609600"/>
          </a:xfrm>
          <a:prstGeom prst="rightBrace">
            <a:avLst/>
          </a:prstGeom>
          <a:noFill/>
          <a:ln w="4445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01C3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4" name="TextBox 16">
            <a:extLst>
              <a:ext uri="{FF2B5EF4-FFF2-40B4-BE49-F238E27FC236}">
                <a16:creationId xmlns:a16="http://schemas.microsoft.com/office/drawing/2014/main" id="{4E3CB02B-B70E-4C4B-A515-416354F13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613" y="4992688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kern="0" dirty="0">
                <a:solidFill>
                  <a:schemeClr val="bg1"/>
                </a:solidFill>
                <a:latin typeface="Cambria" panose="02040503050406030204" pitchFamily="18" charset="0"/>
              </a:rPr>
              <a:t>Работа/служение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4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85DC-89FD-764C-A497-0C6657F5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Уполномоченное собрание</a:t>
            </a:r>
            <a:r>
              <a:rPr lang="ru-RU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99825-64C8-5447-A3CD-6C48BB570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Если местные правила </a:t>
            </a:r>
            <a:r>
              <a:rPr lang="ru-RU" sz="1900" dirty="0">
                <a:solidFill>
                  <a:schemeClr val="bg1"/>
                </a:solidFill>
                <a:latin typeface=" cambria"/>
              </a:rPr>
              <a:t>(например, Устав организации)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не требуют иного, уполномоченное собрание выбирается из представителей спонсорских организаций </a:t>
            </a:r>
            <a:r>
              <a:rPr lang="ru-RU" sz="1900" dirty="0">
                <a:solidFill>
                  <a:schemeClr val="bg1"/>
                </a:solidFill>
                <a:latin typeface=" cambria"/>
              </a:rPr>
              <a:t>(например, унион, дивизион, ГК),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и все его члены должны быть членами АСД или аффилированными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с АСД организациями.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Наделено правом собственности и обязанностями.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Поддерживает тесные отношения со спонсирующим органом.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Основные функции:</a:t>
            </a:r>
          </a:p>
          <a:p>
            <a:pPr lvl="2"/>
            <a:r>
              <a:rPr lang="ru-RU" dirty="0">
                <a:solidFill>
                  <a:schemeClr val="bg1"/>
                </a:solidFill>
                <a:latin typeface=" cambria"/>
              </a:rPr>
              <a:t>Оценка прогресса в соответствии с идентичностью и миссией АСД</a:t>
            </a:r>
          </a:p>
          <a:p>
            <a:pPr lvl="2"/>
            <a:r>
              <a:rPr lang="ru-RU" dirty="0">
                <a:solidFill>
                  <a:schemeClr val="bg1"/>
                </a:solidFill>
                <a:latin typeface=" cambria"/>
              </a:rPr>
              <a:t>Назначение Совета Попечителей с правом управления учреждением</a:t>
            </a:r>
          </a:p>
          <a:p>
            <a:pPr lvl="2"/>
            <a:r>
              <a:rPr lang="ru-RU" dirty="0">
                <a:solidFill>
                  <a:schemeClr val="bg1"/>
                </a:solidFill>
                <a:latin typeface=" cambria"/>
              </a:rPr>
              <a:t>Принятие/внесение изменений в руководящие документы (Устав и Уставные положения) юридического лица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041A9-C975-374D-B1C6-3CA980E8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64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9AE0-1BBE-C841-8A26-A912DF0E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План</a:t>
            </a:r>
            <a:r>
              <a:rPr lang="ru-RU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5F61E-21DA-6A4E-AE4A-F6F9EFFD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1.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Организационная структура АСД—церковная </a:t>
            </a:r>
            <a:br>
              <a:rPr lang="ru-RU" sz="3200" dirty="0">
                <a:solidFill>
                  <a:srgbClr val="8A6D6D"/>
                </a:solidFill>
                <a:latin typeface=" cambria"/>
              </a:rPr>
            </a:br>
            <a:r>
              <a:rPr lang="ru-RU" sz="3200" dirty="0">
                <a:solidFill>
                  <a:srgbClr val="8A6D6D"/>
                </a:solidFill>
                <a:latin typeface=" cambria"/>
              </a:rPr>
              <a:t>и организационная.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chemeClr val="bg1"/>
                </a:solidFill>
                <a:latin typeface=" cambria"/>
              </a:rPr>
              <a:t>Раздел 2. </a:t>
            </a:r>
            <a:r>
              <a:rPr lang="ru-RU" sz="3200" dirty="0">
                <a:solidFill>
                  <a:schemeClr val="bg1"/>
                </a:solidFill>
                <a:latin typeface=" cambria"/>
              </a:rPr>
              <a:t>Положение и роль Совета Попечителей </a:t>
            </a:r>
            <a:br>
              <a:rPr lang="ru-RU" sz="3200" dirty="0">
                <a:solidFill>
                  <a:schemeClr val="bg1"/>
                </a:solidFill>
                <a:latin typeface=" cambria"/>
              </a:rPr>
            </a:br>
            <a:r>
              <a:rPr lang="ru-RU" sz="3200" dirty="0">
                <a:solidFill>
                  <a:schemeClr val="bg1"/>
                </a:solidFill>
                <a:latin typeface=" cambria"/>
              </a:rPr>
              <a:t>в организационной структуре.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3.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Руководящие функции Совета Попечителей. 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4.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Предварительные условия эффективного управления.</a:t>
            </a:r>
            <a:endParaRPr lang="en-US" sz="3200" dirty="0">
              <a:solidFill>
                <a:srgbClr val="8A6D6D"/>
              </a:solidFill>
              <a:latin typeface=" cambria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CFA2D-D862-834A-AF40-BE5755C1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37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9998-5E03-5C44-BDF8-C9B0A7477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pattern for SDA organizations: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0A38-0AFD-BE4C-A749-2B8AA8CD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EB721911-F9FD-414D-A7D4-E7ED89F20D23}"/>
              </a:ext>
            </a:extLst>
          </p:cNvPr>
          <p:cNvSpPr/>
          <p:nvPr/>
        </p:nvSpPr>
        <p:spPr>
          <a:xfrm>
            <a:off x="4176713" y="2452688"/>
            <a:ext cx="46037" cy="425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491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5B26FCF-0A8C-DA44-92D2-4EB01BC909E5}"/>
              </a:ext>
            </a:extLst>
          </p:cNvPr>
          <p:cNvSpPr/>
          <p:nvPr/>
        </p:nvSpPr>
        <p:spPr>
          <a:xfrm>
            <a:off x="4176713" y="3841750"/>
            <a:ext cx="46037" cy="425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491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45FA6B6-40C2-4843-A5A7-371A6D6FDCC3}"/>
              </a:ext>
            </a:extLst>
          </p:cNvPr>
          <p:cNvSpPr/>
          <p:nvPr/>
        </p:nvSpPr>
        <p:spPr>
          <a:xfrm>
            <a:off x="4176713" y="4638675"/>
            <a:ext cx="46037" cy="3905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91262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EE6D9BD0-8464-E142-97EA-45164507E14D}"/>
              </a:ext>
            </a:extLst>
          </p:cNvPr>
          <p:cNvSpPr/>
          <p:nvPr/>
        </p:nvSpPr>
        <p:spPr>
          <a:xfrm>
            <a:off x="4176713" y="3076575"/>
            <a:ext cx="46037" cy="4254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24915"/>
                </a:lnTo>
              </a:path>
            </a:pathLst>
          </a:cu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32D4DC13-A7E5-FA42-9681-8F73BB81C1F8}"/>
              </a:ext>
            </a:extLst>
          </p:cNvPr>
          <p:cNvSpPr/>
          <p:nvPr/>
        </p:nvSpPr>
        <p:spPr>
          <a:xfrm>
            <a:off x="2160430" y="2063095"/>
            <a:ext cx="4189929" cy="489299"/>
          </a:xfrm>
          <a:custGeom>
            <a:avLst/>
            <a:gdLst>
              <a:gd name="connsiteX0" fmla="*/ 0 w 4189929"/>
              <a:gd name="connsiteY0" fmla="*/ 0 h 489299"/>
              <a:gd name="connsiteX1" fmla="*/ 4189929 w 4189929"/>
              <a:gd name="connsiteY1" fmla="*/ 0 h 489299"/>
              <a:gd name="connsiteX2" fmla="*/ 4189929 w 4189929"/>
              <a:gd name="connsiteY2" fmla="*/ 489299 h 489299"/>
              <a:gd name="connsiteX3" fmla="*/ 0 w 4189929"/>
              <a:gd name="connsiteY3" fmla="*/ 489299 h 489299"/>
              <a:gd name="connsiteX4" fmla="*/ 0 w 4189929"/>
              <a:gd name="connsiteY4" fmla="*/ 0 h 48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929" h="489299">
                <a:moveTo>
                  <a:pt x="0" y="0"/>
                </a:moveTo>
                <a:lnTo>
                  <a:pt x="4189929" y="0"/>
                </a:lnTo>
                <a:lnTo>
                  <a:pt x="4189929" y="489299"/>
                </a:lnTo>
                <a:lnTo>
                  <a:pt x="0" y="48929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lvl="0" algn="ctr" defTabSz="1244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400" kern="0" dirty="0">
                <a:solidFill>
                  <a:srgbClr val="FFFFFF"/>
                </a:solidFill>
                <a:latin typeface="Cambria" panose="02040503050406030204" pitchFamily="18" charset="0"/>
              </a:rPr>
              <a:t>Уполномоченное собрание</a:t>
            </a:r>
            <a:endParaRPr lang="en-US" sz="2400" kern="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68FDE71B-3F04-244D-AD87-B8B5BCABDB35}"/>
              </a:ext>
            </a:extLst>
          </p:cNvPr>
          <p:cNvSpPr/>
          <p:nvPr/>
        </p:nvSpPr>
        <p:spPr>
          <a:xfrm>
            <a:off x="2817612" y="2777850"/>
            <a:ext cx="2746777" cy="490829"/>
          </a:xfrm>
          <a:custGeom>
            <a:avLst/>
            <a:gdLst>
              <a:gd name="connsiteX0" fmla="*/ 0 w 2140755"/>
              <a:gd name="connsiteY0" fmla="*/ 0 h 490829"/>
              <a:gd name="connsiteX1" fmla="*/ 2140755 w 2140755"/>
              <a:gd name="connsiteY1" fmla="*/ 0 h 490829"/>
              <a:gd name="connsiteX2" fmla="*/ 2140755 w 2140755"/>
              <a:gd name="connsiteY2" fmla="*/ 490829 h 490829"/>
              <a:gd name="connsiteX3" fmla="*/ 0 w 2140755"/>
              <a:gd name="connsiteY3" fmla="*/ 490829 h 490829"/>
              <a:gd name="connsiteX4" fmla="*/ 0 w 2140755"/>
              <a:gd name="connsiteY4" fmla="*/ 0 h 49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755" h="490829">
                <a:moveTo>
                  <a:pt x="0" y="0"/>
                </a:moveTo>
                <a:lnTo>
                  <a:pt x="2140755" y="0"/>
                </a:lnTo>
                <a:lnTo>
                  <a:pt x="2140755" y="490829"/>
                </a:lnTo>
                <a:lnTo>
                  <a:pt x="0" y="49082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lvl="0" algn="ctr" defTabSz="1244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400" kern="0" dirty="0">
                <a:solidFill>
                  <a:srgbClr val="FFFFFF"/>
                </a:solidFill>
                <a:latin typeface="Cambria" panose="02040503050406030204" pitchFamily="18" charset="0"/>
              </a:rPr>
              <a:t>Совет попечителей</a:t>
            </a:r>
            <a:endParaRPr lang="en-US" sz="2400" kern="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E3AAFC25-4C23-C14C-834A-18CF8B57CD84}"/>
              </a:ext>
            </a:extLst>
          </p:cNvPr>
          <p:cNvSpPr/>
          <p:nvPr/>
        </p:nvSpPr>
        <p:spPr>
          <a:xfrm>
            <a:off x="2891161" y="3499495"/>
            <a:ext cx="2599679" cy="495482"/>
          </a:xfrm>
          <a:custGeom>
            <a:avLst/>
            <a:gdLst>
              <a:gd name="connsiteX0" fmla="*/ 0 w 2799594"/>
              <a:gd name="connsiteY0" fmla="*/ 0 h 495482"/>
              <a:gd name="connsiteX1" fmla="*/ 2799594 w 2799594"/>
              <a:gd name="connsiteY1" fmla="*/ 0 h 495482"/>
              <a:gd name="connsiteX2" fmla="*/ 2799594 w 2799594"/>
              <a:gd name="connsiteY2" fmla="*/ 495482 h 495482"/>
              <a:gd name="connsiteX3" fmla="*/ 0 w 2799594"/>
              <a:gd name="connsiteY3" fmla="*/ 495482 h 495482"/>
              <a:gd name="connsiteX4" fmla="*/ 0 w 2799594"/>
              <a:gd name="connsiteY4" fmla="*/ 0 h 49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9594" h="495482">
                <a:moveTo>
                  <a:pt x="0" y="0"/>
                </a:moveTo>
                <a:lnTo>
                  <a:pt x="2799594" y="0"/>
                </a:lnTo>
                <a:lnTo>
                  <a:pt x="2799594" y="495482"/>
                </a:lnTo>
                <a:lnTo>
                  <a:pt x="0" y="49548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lvl="0" algn="ctr" defTabSz="1244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400" kern="0" dirty="0">
                <a:solidFill>
                  <a:srgbClr val="FFFFFF"/>
                </a:solidFill>
                <a:latin typeface="Cambria" panose="02040503050406030204" pitchFamily="18" charset="0"/>
              </a:rPr>
              <a:t>Президент</a:t>
            </a:r>
            <a:endParaRPr lang="en-US" sz="2400" kern="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8B8219EF-062C-904D-8D8F-0CEEC60C8BBE}"/>
              </a:ext>
            </a:extLst>
          </p:cNvPr>
          <p:cNvSpPr/>
          <p:nvPr/>
        </p:nvSpPr>
        <p:spPr>
          <a:xfrm>
            <a:off x="3119550" y="4230624"/>
            <a:ext cx="2371290" cy="493776"/>
          </a:xfrm>
          <a:custGeom>
            <a:avLst/>
            <a:gdLst>
              <a:gd name="connsiteX0" fmla="*/ 0 w 1307922"/>
              <a:gd name="connsiteY0" fmla="*/ 0 h 677184"/>
              <a:gd name="connsiteX1" fmla="*/ 1307922 w 1307922"/>
              <a:gd name="connsiteY1" fmla="*/ 0 h 677184"/>
              <a:gd name="connsiteX2" fmla="*/ 1307922 w 1307922"/>
              <a:gd name="connsiteY2" fmla="*/ 677184 h 677184"/>
              <a:gd name="connsiteX3" fmla="*/ 0 w 1307922"/>
              <a:gd name="connsiteY3" fmla="*/ 677184 h 677184"/>
              <a:gd name="connsiteX4" fmla="*/ 0 w 1307922"/>
              <a:gd name="connsiteY4" fmla="*/ 0 h 67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922" h="677184">
                <a:moveTo>
                  <a:pt x="0" y="0"/>
                </a:moveTo>
                <a:lnTo>
                  <a:pt x="1307922" y="0"/>
                </a:lnTo>
                <a:lnTo>
                  <a:pt x="1307922" y="677184"/>
                </a:lnTo>
                <a:lnTo>
                  <a:pt x="0" y="6771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algn="ctr" defTabSz="1244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400" kern="0" dirty="0">
                <a:solidFill>
                  <a:srgbClr val="FFFFFF"/>
                </a:solidFill>
                <a:latin typeface="Cambria" panose="02040503050406030204" pitchFamily="18" charset="0"/>
              </a:rPr>
              <a:t>Администрация</a:t>
            </a:r>
            <a:endParaRPr lang="en-US" sz="2400" kern="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FF8DBC29-188F-5645-BFA7-7BD12FF353EF}"/>
              </a:ext>
            </a:extLst>
          </p:cNvPr>
          <p:cNvSpPr/>
          <p:nvPr/>
        </p:nvSpPr>
        <p:spPr>
          <a:xfrm>
            <a:off x="2663709" y="4992624"/>
            <a:ext cx="3054582" cy="493776"/>
          </a:xfrm>
          <a:custGeom>
            <a:avLst/>
            <a:gdLst>
              <a:gd name="connsiteX0" fmla="*/ 0 w 1307922"/>
              <a:gd name="connsiteY0" fmla="*/ 0 h 677184"/>
              <a:gd name="connsiteX1" fmla="*/ 1307922 w 1307922"/>
              <a:gd name="connsiteY1" fmla="*/ 0 h 677184"/>
              <a:gd name="connsiteX2" fmla="*/ 1307922 w 1307922"/>
              <a:gd name="connsiteY2" fmla="*/ 677184 h 677184"/>
              <a:gd name="connsiteX3" fmla="*/ 0 w 1307922"/>
              <a:gd name="connsiteY3" fmla="*/ 677184 h 677184"/>
              <a:gd name="connsiteX4" fmla="*/ 0 w 1307922"/>
              <a:gd name="connsiteY4" fmla="*/ 0 h 67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922" h="677184">
                <a:moveTo>
                  <a:pt x="0" y="0"/>
                </a:moveTo>
                <a:lnTo>
                  <a:pt x="1307922" y="0"/>
                </a:lnTo>
                <a:lnTo>
                  <a:pt x="1307922" y="677184"/>
                </a:lnTo>
                <a:lnTo>
                  <a:pt x="0" y="6771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1833"/>
              </a:gs>
              <a:gs pos="20000">
                <a:srgbClr val="771A03"/>
              </a:gs>
              <a:gs pos="70000">
                <a:srgbClr val="7F1833"/>
              </a:gs>
              <a:gs pos="100000">
                <a:srgbClr val="CAC2AD"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7780" tIns="17780" rIns="17780" bIns="95558" spcCol="1270" anchor="ctr"/>
          <a:lstStyle/>
          <a:p>
            <a:pPr lvl="0" algn="ctr" defTabSz="1244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400" kern="0" dirty="0">
                <a:solidFill>
                  <a:srgbClr val="FFFFFF"/>
                </a:solidFill>
                <a:latin typeface="Cambria" panose="02040503050406030204" pitchFamily="18" charset="0"/>
              </a:rPr>
              <a:t>Отделы/службы</a:t>
            </a:r>
            <a:endParaRPr lang="en-US" sz="2400" kern="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C87A7FBE-7FD9-4A4D-A1EC-1312EE09FC18}"/>
              </a:ext>
            </a:extLst>
          </p:cNvPr>
          <p:cNvSpPr/>
          <p:nvPr/>
        </p:nvSpPr>
        <p:spPr>
          <a:xfrm>
            <a:off x="6799263" y="1995488"/>
            <a:ext cx="274637" cy="1177925"/>
          </a:xfrm>
          <a:prstGeom prst="rightBrace">
            <a:avLst/>
          </a:prstGeom>
          <a:noFill/>
          <a:ln w="4445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01C3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C397386B-4C63-2D49-8F4A-16B02DD3C98A}"/>
              </a:ext>
            </a:extLst>
          </p:cNvPr>
          <p:cNvSpPr/>
          <p:nvPr/>
        </p:nvSpPr>
        <p:spPr>
          <a:xfrm>
            <a:off x="6799263" y="3430588"/>
            <a:ext cx="274637" cy="1293812"/>
          </a:xfrm>
          <a:prstGeom prst="rightBrace">
            <a:avLst/>
          </a:prstGeom>
          <a:noFill/>
          <a:ln w="4445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01C3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1" name="TextBox 13">
            <a:extLst>
              <a:ext uri="{FF2B5EF4-FFF2-40B4-BE49-F238E27FC236}">
                <a16:creationId xmlns:a16="http://schemas.microsoft.com/office/drawing/2014/main" id="{6B07B123-2D0A-F04A-86D8-18C58A43A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35743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kern="0" dirty="0">
                <a:solidFill>
                  <a:schemeClr val="bg1"/>
                </a:solidFill>
                <a:latin typeface="Cambria" panose="02040503050406030204" pitchFamily="18" charset="0"/>
              </a:rPr>
              <a:t>Управление</a:t>
            </a:r>
            <a:endParaRPr lang="en-US" altLang="en-US" sz="3200" kern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F36A119D-A59E-F54F-A4EA-ACC0AC7CA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613" y="37465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kern="0" dirty="0">
                <a:solidFill>
                  <a:schemeClr val="bg1"/>
                </a:solidFill>
                <a:latin typeface="Cambria" panose="02040503050406030204" pitchFamily="18" charset="0"/>
              </a:rPr>
              <a:t>Менеджмент</a:t>
            </a:r>
            <a:endParaRPr lang="en-US" altLang="en-US" sz="3200" kern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Right Brace 32">
            <a:extLst>
              <a:ext uri="{FF2B5EF4-FFF2-40B4-BE49-F238E27FC236}">
                <a16:creationId xmlns:a16="http://schemas.microsoft.com/office/drawing/2014/main" id="{4CA5D9D1-198F-D04B-B909-94148CAED8F6}"/>
              </a:ext>
            </a:extLst>
          </p:cNvPr>
          <p:cNvSpPr/>
          <p:nvPr/>
        </p:nvSpPr>
        <p:spPr>
          <a:xfrm>
            <a:off x="6799263" y="4953000"/>
            <a:ext cx="274637" cy="609600"/>
          </a:xfrm>
          <a:prstGeom prst="rightBrace">
            <a:avLst/>
          </a:prstGeom>
          <a:noFill/>
          <a:ln w="4445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01C3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4" name="TextBox 16">
            <a:extLst>
              <a:ext uri="{FF2B5EF4-FFF2-40B4-BE49-F238E27FC236}">
                <a16:creationId xmlns:a16="http://schemas.microsoft.com/office/drawing/2014/main" id="{4E3CB02B-B70E-4C4B-A515-416354F13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613" y="4992688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kern="0" dirty="0">
                <a:solidFill>
                  <a:schemeClr val="bg1"/>
                </a:solidFill>
                <a:latin typeface="Cambria" panose="02040503050406030204" pitchFamily="18" charset="0"/>
              </a:rPr>
              <a:t>Работа/служение</a:t>
            </a:r>
            <a:endParaRPr lang="en-US" altLang="en-US" sz="3200" kern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99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791E-73F1-2F42-9F25-AA3737B59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Совет Попечителей: 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B8093-7051-EB47-8B52-B1321035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Обладает абсолютным правом управления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Абсолютная власть в сочетании с полной подотчетностью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Может быть заменен/смещен только «владельцами» организации или государством. </a:t>
            </a:r>
            <a:r>
              <a:rPr lang="ru-RU" altLang="en-US" sz="1800" dirty="0">
                <a:solidFill>
                  <a:schemeClr val="bg1"/>
                </a:solidFill>
                <a:latin typeface=" cambria"/>
              </a:rPr>
              <a:t>(В структуре АСД владельцем является уполномоченное собрание, или «членство», определенное в уставе.)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Регулирующие органы (лицензирующие органы, аккредитующие органы и т. д.) могут оказывать значительное влияние на осуществление Советом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своих полномочий.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4EA42-7F00-BF43-9815-20D632E5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6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D8209-A4F5-914E-B227-367812E9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Руководящие документы: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03324-6786-5A45-AC77-6D1277060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Основные вероучения Церкви Адвентистов Седьмого дня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Рабочий курс Генеральной конференции/Дивизиона/Униона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Устав и Уставные положения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Организационная регистрация/лицензия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Местные нормативные акты </a:t>
            </a:r>
            <a:r>
              <a:rPr lang="ru-RU" altLang="en-US" sz="1800" dirty="0">
                <a:solidFill>
                  <a:schemeClr val="bg1"/>
                </a:solidFill>
                <a:latin typeface=" cambria"/>
              </a:rPr>
              <a:t>(город/район/округ)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Решения уполномоченного собрания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Политика, учрежденная Советом </a:t>
            </a:r>
            <a:r>
              <a:rPr lang="ru-RU" altLang="en-US" sz="1900" dirty="0">
                <a:solidFill>
                  <a:schemeClr val="bg1"/>
                </a:solidFill>
                <a:latin typeface=" cambria"/>
              </a:rPr>
              <a:t>(принимаемая/изменяемая время от времени)</a:t>
            </a:r>
            <a:endParaRPr lang="en-US" altLang="en-US" sz="1900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5C4AA-68B5-5746-9422-934D3752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9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71601"/>
            <a:ext cx="8229600" cy="83099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>
                <a:solidFill>
                  <a:schemeClr val="bg1"/>
                </a:solidFill>
                <a:latin typeface=" cambria"/>
              </a:rPr>
              <a:t>Правовая информация и условия использования</a:t>
            </a:r>
            <a:br>
              <a:rPr lang="en-US" sz="2400" spc="0" dirty="0">
                <a:solidFill>
                  <a:schemeClr val="bg1"/>
                </a:solidFill>
                <a:cs typeface="+mn-cs"/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2202598"/>
            <a:ext cx="8229600" cy="26745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600" dirty="0">
                <a:solidFill>
                  <a:schemeClr val="bg1"/>
                </a:solidFill>
                <a:latin typeface=" cambria"/>
              </a:rPr>
              <a:t>Информация, содержащаяся в данной презентации предоставляется только в некоммерческих образовательных целях и не предназначена для использования в качестве юридической консультации.  Данный материал не может быть использован или переформулирован в каких-либо коммерческих целях; он также не может быть опубликован каким-либо лицом или учреждением, помимо официального организационного подразделения Церкви Христиан Адвентистов седьмого дня ®  при наличии предварительного письменного разрешения от Университета Лома Линда. В соответствии с вышеизложенными условиями, разрешение на копирование или использование этих слайдов исключительно для некоммерческого использования в образовании настоящим предоставляется после включения настоящего уведомления. Использование всей или любой части данной презентации означает принятие Пользователем настоящих условий.</a:t>
            </a:r>
            <a:endParaRPr lang="en-US" sz="1600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0DB3C-5258-1A46-A35D-F9F8DC99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D6C91FE-D695-3D4F-B8AF-9A75E93ECE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90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D2A4E-AEB5-5548-B9D0-92390C17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Первичные руководящие документы: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EE5D4-7BA7-8D4D-9D59-18A1E5C1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sz="3200" dirty="0">
                <a:solidFill>
                  <a:schemeClr val="bg1"/>
                </a:solidFill>
                <a:latin typeface=" cambria"/>
              </a:rPr>
              <a:t>Устав и уставные положения</a:t>
            </a:r>
            <a:endParaRPr lang="en-US" altLang="en-US" sz="3200" dirty="0">
              <a:solidFill>
                <a:schemeClr val="bg1"/>
              </a:solidFill>
              <a:latin typeface=" cambria"/>
            </a:endParaRP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Основополагающие документы с соблюдением юридических требований и подлинности</a:t>
            </a: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 Определяют идентичность и природу организации (чем занимается организация)</a:t>
            </a: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Описание оперативных процедур (как работает организация)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5BC9D-EA27-B045-B28F-2BC983F3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54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9B55-E4A8-A647-8C1B-46645EC3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Устав и Уставные положения – </a:t>
            </a:r>
            <a:b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</a:br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Кто? Что? Почему?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1B89A-DDAC-B444-A467-93EEE0E65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Наименование юридического лица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Вид юридического лица и регистрационные данные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Цель(и)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Отношение (к униону, дивизиону и т.д.)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Уполномоченное собрание (кто выступает в качестве владельца)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Уставные положения—процессуальный орган (кто может вносить изменения)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Что происходит с активами в случае ликвидации организации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Поправки к Уставу/Уставным положениям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1FC7C-9462-D048-A32A-0475D04A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84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CE7A-D5F3-E140-B5AB-0DDBB0A8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Уставные положения – функционирование организации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4AE59-00FF-2D4A-939A-A7F36BE83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Главный офис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Уполномоченное собрание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Делегирование полномочий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Совет Попечителей—членство, заседания, обязанности, полномочия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Сотрудники—численность, обязанности, полномочия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Внутренняя структура—отделы, дочерние предприятия и т. д.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Финансы, бюджет, оплата труда работников, аудит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Компенсация доверенным лицам, должностным лицам, служащим, агентам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Поправки к Уставным положениям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564A-E6D0-C440-BA73-38F8B8E6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0AACC-1568-F341-9971-F06784715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Сравнение системы управления </a:t>
            </a:r>
            <a:b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</a:br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и менеджмента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E29CC-A209-0344-A39D-8EEF84EA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EC8D9BFE-F669-AB4D-8B07-E47890995553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en-US" sz="2800" u="sng" dirty="0">
                <a:solidFill>
                  <a:srgbClr val="FFFFFF"/>
                </a:solidFill>
                <a:latin typeface="Cambria" panose="02040503050406030204" pitchFamily="18" charset="0"/>
              </a:rPr>
              <a:t>Система управления</a:t>
            </a:r>
            <a:endParaRPr lang="en-US" altLang="en-US" sz="2800" u="sng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D4B76A2-4302-2645-87AE-17555691D302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Отражение интересов владельца (владельцев) при утверждении стратегического плана </a:t>
            </a:r>
            <a:b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и политики </a:t>
            </a:r>
          </a:p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«Делать правильные вещи»</a:t>
            </a:r>
          </a:p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Общий надзор за учреждением</a:t>
            </a:r>
          </a:p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Формирование долгосрочного видения по выполнению миссии</a:t>
            </a:r>
          </a:p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Отбор/оценка управляющего персонала</a:t>
            </a:r>
            <a:endParaRPr lang="en-US" altLang="en-US" sz="24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3C9D80-675C-614B-8A72-AC28AEA489B1}"/>
              </a:ext>
            </a:extLst>
          </p:cNvPr>
          <p:cNvSpPr txBox="1">
            <a:spLocks noChangeArrowheads="1"/>
          </p:cNvSpPr>
          <p:nvPr/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en-US" sz="2800" u="sng" dirty="0">
                <a:solidFill>
                  <a:srgbClr val="FFFFFF"/>
                </a:solidFill>
                <a:latin typeface="Cambria" panose="02040503050406030204" pitchFamily="18" charset="0"/>
              </a:rPr>
              <a:t>Менеджмент</a:t>
            </a:r>
            <a:endParaRPr lang="en-US" altLang="en-US" sz="2800" u="sng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DEE52D3B-B094-DF40-9BA0-78C9EFD7CED0}"/>
              </a:ext>
            </a:extLst>
          </p:cNvPr>
          <p:cNvSpPr txBox="1">
            <a:spLocks noChangeArrowheads="1"/>
          </p:cNvSpPr>
          <p:nvPr/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Осуществление стратегического плана и политики управления </a:t>
            </a:r>
          </a:p>
          <a:p>
            <a:pPr>
              <a:spcBef>
                <a:spcPts val="0"/>
              </a:spcBef>
            </a:pPr>
            <a:endParaRPr lang="ru-RU" altLang="en-US" sz="24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ru-RU" altLang="en-US" sz="24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«Делать вещи правильно». </a:t>
            </a:r>
          </a:p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Ежедневные операции</a:t>
            </a:r>
          </a:p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Инициирование и координация деятельности по выполнении миссии</a:t>
            </a:r>
          </a:p>
          <a:p>
            <a:pPr>
              <a:spcBef>
                <a:spcPts val="0"/>
              </a:spcBef>
            </a:pPr>
            <a:r>
              <a:rPr lang="ru-RU" alt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Отбор/оценка функционального персонала </a:t>
            </a:r>
            <a:endParaRPr lang="en-US" altLang="en-US" sz="24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F6AB9-6197-704E-8EF1-CA3CDF19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Система управления или менеджмент?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C04E9-AFAE-F848-A557-59CEF221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Разработка стратегического плана организации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Трудоустройство/увольнение сотрудников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Назначение/увольнение администраторов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Утверждение строительства новых объектов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Подбор рентгеновского оборудования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Утверждение контрактов с врачами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Утверждение рабочего курса организации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Утверждение годового операционного и капитального бюджетов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Утверждение сотрудничества/партнерства с другими организациями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Реконструкция помещения Отделения неотложной помощи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94EB1-A1FE-4A43-8AA0-4756F5FA4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92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8F5A2-BE81-6C4E-8681-1BA22503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Система управления </a:t>
            </a:r>
            <a:r>
              <a:rPr lang="en-US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&amp;</a:t>
            </a:r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 Менеджмент?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3355F-2441-2B4D-8ACB-8EE06099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363">
              <a:spcBef>
                <a:spcPts val="600"/>
              </a:spcBef>
              <a:buNone/>
            </a:pPr>
            <a:r>
              <a:rPr lang="ru-RU" dirty="0">
                <a:solidFill>
                  <a:srgbClr val="FFFFFF"/>
                </a:solidFill>
                <a:latin typeface=" cambria"/>
              </a:rPr>
              <a:t>Не всегда существует четкая грань, отделяющая систему управления от менеджмента. Размер организации, сложность </a:t>
            </a:r>
            <a:br>
              <a:rPr lang="ru-RU" dirty="0">
                <a:solidFill>
                  <a:srgbClr val="FFFFFF"/>
                </a:solidFill>
                <a:latin typeface=" cambria"/>
              </a:rPr>
            </a:br>
            <a:r>
              <a:rPr lang="ru-RU" dirty="0">
                <a:solidFill>
                  <a:srgbClr val="FFFFFF"/>
                </a:solidFill>
                <a:latin typeface=" cambria"/>
              </a:rPr>
              <a:t>и стабильность предпринимательской деятельности влияют на их взаимоотношения.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640A0-01CB-8048-BF3B-4518CB7B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584D5B6-E8F2-8149-9515-90C8A00B49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4558085"/>
              </p:ext>
            </p:extLst>
          </p:nvPr>
        </p:nvGraphicFramePr>
        <p:xfrm>
          <a:off x="914400" y="3691468"/>
          <a:ext cx="4749800" cy="2556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09DFC20-9C89-2346-892D-7E90F628FC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7849783"/>
              </p:ext>
            </p:extLst>
          </p:nvPr>
        </p:nvGraphicFramePr>
        <p:xfrm>
          <a:off x="5867400" y="3691468"/>
          <a:ext cx="5105400" cy="2556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37463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0F2A-35E4-EC40-B631-AB2C794D9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Закон гравитации системы управления: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FF16B-71AE-3347-A38C-0469A44C6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При отсутствии намеренного контроля и оценки работы системы управления, задачи руководящего органа будут смещаться от управления к менеджменту.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71F52-2EBE-7C4E-953D-840C6156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84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230C-BD3C-5447-9F7A-E64D71BF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Полномочия Совета Попечителей: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E4FA-6C17-9447-9A7A-635C35225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Совет обладает полномочиями при проведении собраний/заседаний.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В период между заседаниями Совет не имеет никаких полномочий, кроме тех, которые были утверждены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и задокументированы.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В период между заседаниями отдельные члены Совета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не обладают какими-либо полномочиями,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если только они не были утверждены решением Совета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или Уставными положениями.</a:t>
            </a:r>
          </a:p>
          <a:p>
            <a:pPr>
              <a:spcAft>
                <a:spcPts val="1200"/>
              </a:spcAft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В период между заседаниями Председатель Совета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и руководитель учреждения являются официальными представителями организации.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37461-B1D1-1B4E-A6E2-9F9502D2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>
                <a:solidFill>
                  <a:srgbClr val="898989"/>
                </a:solidFill>
              </a:rPr>
              <a:pPr/>
              <a:t>27</a:t>
            </a:fld>
            <a:endParaRPr lang="en-US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426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DE1B6-88C5-3C4E-B8B6-636C89E78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Заседания Совета – 3 вида: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AE871-1DE0-CD41-8685-6E6E34413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1431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Общее заседание—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Рассмотрение общих пунктов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повестки дня. Присутствие избранных сотрудников,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советников и приглашенных лиц.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Исполнительное заседание —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Рассмотрение пунктов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повестки дня, касающихся конфиденциальной информации.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Присутствие только членов Совета попечителей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(и советников, при  необходимости).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Привилегированное заседание —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Рассмотрение пунктов повестки дня, требующих привилегии адвоката и клиента (защищенная информация). Присутствие только членов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Совета и адвокатов.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F981E-40D8-F64F-9DB6-42B0CBDF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06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9F01-A855-F549-B5F4-50E90796D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Подотчетность Совета Попечителей: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E1792-562B-104F-8C38-C4DAA4B5B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en-US" sz="3200" dirty="0">
                <a:solidFill>
                  <a:schemeClr val="bg1"/>
                </a:solidFill>
                <a:latin typeface=" cambria"/>
              </a:rPr>
              <a:t>Совет может делегировать часть своих полномочий комитетам и администрации.</a:t>
            </a:r>
          </a:p>
          <a:p>
            <a:r>
              <a:rPr lang="ru-RU" altLang="en-US" sz="3200" dirty="0">
                <a:solidFill>
                  <a:schemeClr val="bg1"/>
                </a:solidFill>
                <a:latin typeface=" cambria"/>
              </a:rPr>
              <a:t>Однако Совет не может передать свою подотчетность. Совет попечителей в конечном счете несет ответственность за организационный успех, соблюдение норм или ошибки в деятельности организации.</a:t>
            </a:r>
            <a:endParaRPr lang="en-US" altLang="en-US" sz="3200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6DF18-67D1-594C-8345-1B52B314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CA6F-18EB-394F-B594-C6504641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Цели обучения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CBF69-F8AA-D048-B31C-E046B3A0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Понять организационную и управленческую структуру учреждений здравоохранения Церкви Адвентистов Седьмого дня.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Понять полномочия и ответственность руководящего Совета учреждения.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Знать и принимать различия между системой управления и менеджментом.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Реализовать и проявлять приверженность передовым практикам управления в стремлении к совершенству в работе учреждения(учреждений), где каждый служит в качестве доверительного управляющего.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91D48-41EE-874F-909E-7D11A1A1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82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904A2-1D3A-9947-A00E-EB943762F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Структура Совета Попечителей – комитеты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1EDC7-EA2B-AA46-993F-CBC5DA1CE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en-US" sz="3200" dirty="0">
                <a:solidFill>
                  <a:schemeClr val="bg1"/>
                </a:solidFill>
                <a:latin typeface=" cambria"/>
              </a:rPr>
              <a:t>Комитеты Совета повышают эффективность </a:t>
            </a:r>
            <a:br>
              <a:rPr lang="ru-RU" altLang="en-US" sz="3200" dirty="0">
                <a:solidFill>
                  <a:schemeClr val="bg1"/>
                </a:solidFill>
                <a:latin typeface=" cambria"/>
              </a:rPr>
            </a:br>
            <a:r>
              <a:rPr lang="ru-RU" altLang="en-US" sz="3200" dirty="0">
                <a:solidFill>
                  <a:schemeClr val="bg1"/>
                </a:solidFill>
                <a:latin typeface=" cambria"/>
              </a:rPr>
              <a:t>и результативность работы полного состава Совета, помогая ему выполнять свои обязанности</a:t>
            </a: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Разбор сложных вопросов/задач</a:t>
            </a: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Проведение подготовительной работы для Совета</a:t>
            </a: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Обеспечение тщательного обсуждения сложных вопросов</a:t>
            </a: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Разрешение членам вносить существенный вклад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A1467-3FCC-0342-9BF6-17FA9227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84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904A2-1D3A-9947-A00E-EB943762F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Структура Совета – комитеты: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A1467-3FCC-0342-9BF6-17FA9227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E740027-256E-C74D-88C9-358D776F7A3A}"/>
              </a:ext>
            </a:extLst>
          </p:cNvPr>
          <p:cNvGrpSpPr/>
          <p:nvPr/>
        </p:nvGrpSpPr>
        <p:grpSpPr>
          <a:xfrm>
            <a:off x="1437019" y="1477618"/>
            <a:ext cx="10222814" cy="4573064"/>
            <a:chOff x="1518329" y="762000"/>
            <a:chExt cx="10222814" cy="4573064"/>
          </a:xfrm>
        </p:grpSpPr>
        <p:sp>
          <p:nvSpPr>
            <p:cNvPr id="5" name="Rounded Rectangle 23">
              <a:extLst>
                <a:ext uri="{FF2B5EF4-FFF2-40B4-BE49-F238E27FC236}">
                  <a16:creationId xmlns:a16="http://schemas.microsoft.com/office/drawing/2014/main" id="{BA89B95C-F660-2B47-88FC-35E9DF485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1730" y="762000"/>
              <a:ext cx="6400800" cy="731838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ru-RU" altLang="en-US" sz="3200" dirty="0">
                  <a:solidFill>
                    <a:schemeClr val="bg1"/>
                  </a:solidFill>
                  <a:latin typeface="Cambria" panose="02040503050406030204" pitchFamily="18" charset="0"/>
                </a:rPr>
                <a:t>Совет попечителей</a:t>
              </a:r>
              <a:endParaRPr lang="en-US" altLang="en-US" sz="3200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6" name="Rounded Rectangle 24">
              <a:extLst>
                <a:ext uri="{FF2B5EF4-FFF2-40B4-BE49-F238E27FC236}">
                  <a16:creationId xmlns:a16="http://schemas.microsoft.com/office/drawing/2014/main" id="{5365AB7D-559B-9646-A958-901B31BEB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295" y="1828800"/>
              <a:ext cx="2692235" cy="457200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Фокус на миссии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7" name="Rounded Rectangle 25">
              <a:extLst>
                <a:ext uri="{FF2B5EF4-FFF2-40B4-BE49-F238E27FC236}">
                  <a16:creationId xmlns:a16="http://schemas.microsoft.com/office/drawing/2014/main" id="{9EA19BAF-0778-744E-AA0A-66A90B2FE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455" y="1828800"/>
              <a:ext cx="3521391" cy="457200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Качество/безопасность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8" name="Rounded Rectangle 26">
              <a:extLst>
                <a:ext uri="{FF2B5EF4-FFF2-40B4-BE49-F238E27FC236}">
                  <a16:creationId xmlns:a16="http://schemas.microsoft.com/office/drawing/2014/main" id="{E4F8A4AF-8EBB-DE4A-A90A-EDE10FCE2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742" y="2438108"/>
              <a:ext cx="4275374" cy="831559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Юриспруденция, Контроль, Управление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Rounded Rectangle 27">
              <a:extLst>
                <a:ext uri="{FF2B5EF4-FFF2-40B4-BE49-F238E27FC236}">
                  <a16:creationId xmlns:a16="http://schemas.microsoft.com/office/drawing/2014/main" id="{6A7F5939-1420-1140-8502-B1F23FBDB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455" y="2613025"/>
              <a:ext cx="2961833" cy="457200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Бюджет</a:t>
              </a:r>
              <a:r>
                <a:rPr lang="en-US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 &amp; </a:t>
              </a:r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Финансы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0" name="Rounded Rectangle 28">
              <a:extLst>
                <a:ext uri="{FF2B5EF4-FFF2-40B4-BE49-F238E27FC236}">
                  <a16:creationId xmlns:a16="http://schemas.microsoft.com/office/drawing/2014/main" id="{142B0D0D-D430-FB4C-ADC3-7B17B838A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456" y="3363912"/>
              <a:ext cx="2514600" cy="457200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Исследования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1" name="Rounded Rectangle 29">
              <a:extLst>
                <a:ext uri="{FF2B5EF4-FFF2-40B4-BE49-F238E27FC236}">
                  <a16:creationId xmlns:a16="http://schemas.microsoft.com/office/drawing/2014/main" id="{0E518354-0832-A94D-A524-16F2584CD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455" y="4088927"/>
              <a:ext cx="4740688" cy="678867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Филантропия</a:t>
              </a:r>
              <a:r>
                <a:rPr lang="en-US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/</a:t>
              </a:r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общественная деятельность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Rounded Rectangle 30">
              <a:extLst>
                <a:ext uri="{FF2B5EF4-FFF2-40B4-BE49-F238E27FC236}">
                  <a16:creationId xmlns:a16="http://schemas.microsoft.com/office/drawing/2014/main" id="{ACA651F0-A5DA-9148-A281-DDA968B02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7155" y="3352800"/>
              <a:ext cx="4275375" cy="457200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Анализ Уставных положений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3" name="Rounded Rectangle 31">
              <a:extLst>
                <a:ext uri="{FF2B5EF4-FFF2-40B4-BE49-F238E27FC236}">
                  <a16:creationId xmlns:a16="http://schemas.microsoft.com/office/drawing/2014/main" id="{C188E07A-8046-2B43-86FB-BB3A87E30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329" y="4042780"/>
              <a:ext cx="4394200" cy="750887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Вознаграждение руководящим сотрудникам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4" name="Rounded Rectangle 32">
              <a:extLst>
                <a:ext uri="{FF2B5EF4-FFF2-40B4-BE49-F238E27FC236}">
                  <a16:creationId xmlns:a16="http://schemas.microsoft.com/office/drawing/2014/main" id="{EA574AE6-C927-3D49-880C-DF26C478E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930" y="4876800"/>
              <a:ext cx="2133600" cy="457200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Аудит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5" name="Rounded Rectangle 34">
              <a:extLst>
                <a:ext uri="{FF2B5EF4-FFF2-40B4-BE49-F238E27FC236}">
                  <a16:creationId xmlns:a16="http://schemas.microsoft.com/office/drawing/2014/main" id="{25A54CF7-84F6-AD43-8FE6-29F3C77F5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455" y="4877864"/>
              <a:ext cx="3771697" cy="457200"/>
            </a:xfrm>
            <a:prstGeom prst="roundRect">
              <a:avLst>
                <a:gd name="adj" fmla="val 16667"/>
              </a:avLst>
            </a:prstGeom>
            <a:solidFill>
              <a:srgbClr val="941651">
                <a:alpha val="84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ru-RU" alt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Медицинский персонал</a:t>
              </a:r>
              <a:endParaRPr lang="en-US" altLang="en-US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cxnSp>
          <p:nvCxnSpPr>
            <p:cNvPr id="16" name="Straight Connector 36">
              <a:extLst>
                <a:ext uri="{FF2B5EF4-FFF2-40B4-BE49-F238E27FC236}">
                  <a16:creationId xmlns:a16="http://schemas.microsoft.com/office/drawing/2014/main" id="{787E4601-A8A5-584E-B9C9-82E8077DFF32}"/>
                </a:ext>
              </a:extLst>
            </p:cNvPr>
            <p:cNvCxnSpPr>
              <a:cxnSpLocks/>
              <a:stCxn id="5" idx="2"/>
            </p:cNvCxnSpPr>
            <p:nvPr/>
          </p:nvCxnSpPr>
          <p:spPr bwMode="auto">
            <a:xfrm>
              <a:off x="6522130" y="1493838"/>
              <a:ext cx="0" cy="3611562"/>
            </a:xfrm>
            <a:prstGeom prst="line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41">
              <a:extLst>
                <a:ext uri="{FF2B5EF4-FFF2-40B4-BE49-F238E27FC236}">
                  <a16:creationId xmlns:a16="http://schemas.microsoft.com/office/drawing/2014/main" id="{8F65FA69-5C9A-8440-B7AD-421350E405A2}"/>
                </a:ext>
              </a:extLst>
            </p:cNvPr>
            <p:cNvCxnSpPr>
              <a:cxnSpLocks/>
              <a:stCxn id="6" idx="3"/>
              <a:endCxn id="7" idx="1"/>
            </p:cNvCxnSpPr>
            <p:nvPr/>
          </p:nvCxnSpPr>
          <p:spPr bwMode="auto">
            <a:xfrm>
              <a:off x="5912530" y="2057400"/>
              <a:ext cx="1087925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43">
              <a:extLst>
                <a:ext uri="{FF2B5EF4-FFF2-40B4-BE49-F238E27FC236}">
                  <a16:creationId xmlns:a16="http://schemas.microsoft.com/office/drawing/2014/main" id="{156758A8-81A4-0042-B278-F93C6875C509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 bwMode="auto">
            <a:xfrm flipV="1">
              <a:off x="5853116" y="2841625"/>
              <a:ext cx="1147339" cy="12263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4">
              <a:extLst>
                <a:ext uri="{FF2B5EF4-FFF2-40B4-BE49-F238E27FC236}">
                  <a16:creationId xmlns:a16="http://schemas.microsoft.com/office/drawing/2014/main" id="{EFA576A7-3C7C-A34F-8A33-3E3909B59393}"/>
                </a:ext>
              </a:extLst>
            </p:cNvPr>
            <p:cNvCxnSpPr>
              <a:cxnSpLocks/>
              <a:stCxn id="12" idx="3"/>
              <a:endCxn id="10" idx="1"/>
            </p:cNvCxnSpPr>
            <p:nvPr/>
          </p:nvCxnSpPr>
          <p:spPr bwMode="auto">
            <a:xfrm>
              <a:off x="5912530" y="3581400"/>
              <a:ext cx="1087926" cy="11112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45">
              <a:extLst>
                <a:ext uri="{FF2B5EF4-FFF2-40B4-BE49-F238E27FC236}">
                  <a16:creationId xmlns:a16="http://schemas.microsoft.com/office/drawing/2014/main" id="{26AEB5FA-FDEA-F84F-8D77-1FACEEA9FA78}"/>
                </a:ext>
              </a:extLst>
            </p:cNvPr>
            <p:cNvCxnSpPr>
              <a:cxnSpLocks/>
              <a:stCxn id="13" idx="3"/>
              <a:endCxn id="11" idx="1"/>
            </p:cNvCxnSpPr>
            <p:nvPr/>
          </p:nvCxnSpPr>
          <p:spPr bwMode="auto">
            <a:xfrm>
              <a:off x="5912529" y="4418224"/>
              <a:ext cx="1087926" cy="10137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46">
              <a:extLst>
                <a:ext uri="{FF2B5EF4-FFF2-40B4-BE49-F238E27FC236}">
                  <a16:creationId xmlns:a16="http://schemas.microsoft.com/office/drawing/2014/main" id="{C7072F42-EC58-3047-901A-25C5EE6A48B4}"/>
                </a:ext>
              </a:extLst>
            </p:cNvPr>
            <p:cNvCxnSpPr>
              <a:cxnSpLocks/>
              <a:stCxn id="14" idx="3"/>
              <a:endCxn id="15" idx="1"/>
            </p:cNvCxnSpPr>
            <p:nvPr/>
          </p:nvCxnSpPr>
          <p:spPr bwMode="auto">
            <a:xfrm>
              <a:off x="5912530" y="5105400"/>
              <a:ext cx="1087925" cy="1064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11735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990D-2610-8041-9BEB-4563908F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 Назначения комитета Совета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2387D-46D1-0D46-8992-33155CB7F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Совет должен определить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: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  <a:latin typeface=" cambria"/>
            </a:endParaRP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Статус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—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временный или постоянный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Членство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—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количество попечителей и приглашенных лиц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  <a:p>
            <a:pPr lvl="1"/>
            <a:r>
              <a:rPr lang="ru-RU" altLang="en-US" dirty="0">
                <a:solidFill>
                  <a:schemeClr val="bg1"/>
                </a:solidFill>
                <a:latin typeface=" cambria"/>
              </a:rPr>
              <a:t>Полномочия 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—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круг ведения или обязанности комитета</a:t>
            </a:r>
          </a:p>
          <a:p>
            <a:pPr marL="457200" lvl="1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C4B23-AE6F-D944-B205-C80D9D68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70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9AE0-1BBE-C841-8A26-A912DF0E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План: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5F61E-21DA-6A4E-AE4A-F6F9EFFD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1.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Организационная структура АСД—церковная и организационная.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2.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Положение и роль Совета Попечителей в организационной структуре.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chemeClr val="bg1"/>
                </a:solidFill>
                <a:latin typeface=" cambria"/>
              </a:rPr>
              <a:t>Раздел 3. </a:t>
            </a:r>
            <a:r>
              <a:rPr lang="ru-RU" sz="3200" dirty="0">
                <a:solidFill>
                  <a:schemeClr val="bg1"/>
                </a:solidFill>
                <a:latin typeface=" cambria"/>
              </a:rPr>
              <a:t>Руководящие функции Совета Попечителей. 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4.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Предварительные условия эффективного управления.</a:t>
            </a:r>
            <a:endParaRPr lang="en-US" sz="3200" dirty="0">
              <a:solidFill>
                <a:srgbClr val="8A6D6D"/>
              </a:solidFill>
              <a:latin typeface=" cambria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CFA2D-D862-834A-AF40-BE5755C1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4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6310-52D1-3644-8A4C-1D657547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Обязанности Совета: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2C2AD-3A98-7F4E-A8C5-168A687DA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Своевременный надзор за организационной деятельностью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и тенденциями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Согласование с церковной миссией и целью организации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Утверждение и рассмотрение заявления о миссии организации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Утверждение стратегических и оперативных планов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Разработка и утверждение ключевых политик и процедур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Обеспечение адекватных ресурсов—операционные/капитальные бюджеты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Назначение/оценка руководящего персонала (президент,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вице-президенты)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Утверждение и мониторинг программы обеспечения качества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и безопасности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Проведение оценки управления Советом и повышение образования членов Совета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Обеспечение надлежащего управления корпоративными рисками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56972-FC83-404E-81A0-85C6292E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48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080C9-ED42-D44F-890F-802C8954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Что членам Совета необходимо знать: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86266-8B9F-6D4E-9172-5A4DCCCDD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4700" cy="43513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Устав и Уставные положение организации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Миссия организации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Организационная структура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Организационно-правовая структура учреждения, филиалов, дочерних обществ…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Имущество (недвижимость) в собственности/аренде/лизинге…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Руководство по политике совета директоров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Доступ к протоколам, отчетам и другой информации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Фидуциарные обязательства доверительных управляющих</a:t>
            </a:r>
          </a:p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Расписание заседаний Совета на ближайшие 12 месяцев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73F6F-27AB-584A-AF1F-00BA9547C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574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50CA-D416-CE4A-B76D-04F5B07B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Фидуциарные обязательства попечителей: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D5DF7-1458-9F40-9E57-9BE1D2AD2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82B083A3-1BA1-E84A-B5DF-1C4A6C34F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690688"/>
            <a:ext cx="64770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19271" y="3016251"/>
            <a:ext cx="1360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 cambria"/>
              </a:rPr>
              <a:t>Забота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9900" y="4063068"/>
            <a:ext cx="2376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dirty="0">
                <a:latin typeface=" cambria"/>
              </a:rPr>
              <a:t>Преданность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1562" y="4063802"/>
            <a:ext cx="225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Повиновение</a:t>
            </a:r>
          </a:p>
        </p:txBody>
      </p:sp>
    </p:spTree>
    <p:extLst>
      <p:ext uri="{BB962C8B-B14F-4D97-AF65-F5344CB8AC3E}">
        <p14:creationId xmlns:p14="http://schemas.microsoft.com/office/powerpoint/2010/main" val="325295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7C753-3B0D-EC44-BD17-63F245C9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Определение термина «фидуциарный»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F44F7-E049-8D4A-99A4-562EB20BF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ru-RU" dirty="0">
                <a:solidFill>
                  <a:schemeClr val="bg1"/>
                </a:solidFill>
                <a:latin typeface=" cambria"/>
              </a:rPr>
              <a:t>Тот, кто действует от лица и по поручению другого </a:t>
            </a:r>
            <a:br>
              <a:rPr lang="en-US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в доверительных отношениях.</a:t>
            </a:r>
          </a:p>
          <a:p>
            <a:pPr marL="457200" indent="-457200"/>
            <a:r>
              <a:rPr lang="ru-RU" dirty="0">
                <a:solidFill>
                  <a:schemeClr val="bg1"/>
                </a:solidFill>
                <a:latin typeface=" cambria"/>
              </a:rPr>
              <a:t>Требует действия во все времена исключительно </a:t>
            </a:r>
            <a:br>
              <a:rPr lang="en-US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в интересах того, кто доверяет.</a:t>
            </a:r>
          </a:p>
          <a:p>
            <a:pPr marL="457200" indent="-457200"/>
            <a:r>
              <a:rPr lang="ru-RU" dirty="0">
                <a:solidFill>
                  <a:schemeClr val="bg1"/>
                </a:solidFill>
                <a:latin typeface=" cambria"/>
              </a:rPr>
              <a:t>Таким образом, «Совет попечителей» действует не в своих собственных интересах, а в интересах «владельцев» учреждения (т. е. тех, кто спонсирует учреждение)</a:t>
            </a:r>
            <a:endParaRPr lang="en-US" sz="2400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FAA3E-03CD-5E4A-ABC7-F0101BC0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43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7C753-3B0D-EC44-BD17-63F245C9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Забота: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F44F7-E049-8D4A-99A4-562EB20BF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Что это значит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: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Порядок, в котором Совет принимает решения и осуществляет надзор за учреждением.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На что обращать внимание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:</a:t>
            </a:r>
          </a:p>
          <a:p>
            <a:pPr lvl="2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Образование и ориентация Совета Попечителей для новых членов</a:t>
            </a:r>
          </a:p>
          <a:p>
            <a:pPr lvl="2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Попечители регулярно посещают собрания</a:t>
            </a:r>
          </a:p>
          <a:p>
            <a:pPr lvl="2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Попечители получают справочные материалы заранее</a:t>
            </a:r>
          </a:p>
          <a:p>
            <a:pPr lvl="2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Решения отражают наилучшие интересы организации</a:t>
            </a:r>
          </a:p>
          <a:p>
            <a:pPr lvl="2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Своевременное представление материалов</a:t>
            </a:r>
          </a:p>
          <a:p>
            <a:pPr lvl="2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Доступ к экспертам и мнениям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FAA3E-03CD-5E4A-ABC7-F0101BC0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660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18E04-D7EC-8244-935E-8E40DD8C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Преданность: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24644-3366-304A-A467-30DB60E14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Что это значит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: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Верность организации и ее миссии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altLang="en-US" dirty="0">
              <a:solidFill>
                <a:schemeClr val="bg1"/>
              </a:solidFill>
              <a:latin typeface=" cambria"/>
            </a:endParaRP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На что обращать внимание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: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Должность не используется для личной выгоды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Осведомленность о конфликте интересов и раскрытие информации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Безраздельная преданность при принятии решений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Сохранение конфиденциальности секретной информации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7CFA2-E39E-5D4B-8D16-918FFCE1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1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B10E2-30F5-1343-8013-77155F20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Проблема эффективности работы Совета Попечителей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80982-8ECD-5242-B134-783878C1D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«...для всех советов характерна общая черта,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независимо от их правового положения.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Они не работают» </a:t>
            </a:r>
            <a:r>
              <a:rPr lang="en-US" altLang="en-US" sz="2000" dirty="0">
                <a:solidFill>
                  <a:schemeClr val="bg1"/>
                </a:solidFill>
                <a:latin typeface=" cambria"/>
              </a:rPr>
              <a:t>—</a:t>
            </a:r>
            <a:r>
              <a:rPr lang="ru-RU" altLang="en-US" sz="2000" dirty="0">
                <a:solidFill>
                  <a:schemeClr val="bg1"/>
                </a:solidFill>
                <a:latin typeface=" cambria"/>
              </a:rPr>
              <a:t>Питер </a:t>
            </a:r>
            <a:r>
              <a:rPr lang="ru-RU" altLang="en-US" sz="2000" dirty="0" err="1">
                <a:solidFill>
                  <a:schemeClr val="bg1"/>
                </a:solidFill>
                <a:latin typeface=" cambria"/>
              </a:rPr>
              <a:t>Друкер</a:t>
            </a:r>
            <a:endParaRPr lang="en-US" dirty="0">
              <a:solidFill>
                <a:schemeClr val="bg1"/>
              </a:solidFill>
              <a:latin typeface=" cambria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B511B-8A62-8644-A973-721B0EB6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B4CB338-C7CE-4747-96F3-0687A9C6A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5" y="3048000"/>
            <a:ext cx="4391025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7154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60D9-E33B-0444-97B5-6278E00B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Повиновение: 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2BB69-773F-CD4A-9010-137618A72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Что это значит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: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Верность корпоративной цели, миссии и решениям.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altLang="en-US" dirty="0">
              <a:solidFill>
                <a:schemeClr val="bg1"/>
              </a:solidFill>
              <a:latin typeface=" cambria"/>
            </a:endParaRP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На что обращать внимание</a:t>
            </a:r>
            <a:r>
              <a:rPr lang="en-US" altLang="en-US" dirty="0">
                <a:solidFill>
                  <a:schemeClr val="bg1"/>
                </a:solidFill>
                <a:latin typeface=" cambria"/>
              </a:rPr>
              <a:t>: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Соблюдение положений руководящих документов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Соблюдение законов и правил</a:t>
            </a:r>
          </a:p>
          <a:p>
            <a:pPr lvl="1">
              <a:spcBef>
                <a:spcPct val="0"/>
              </a:spcBef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Выполнение обязательств (перед собственниками, работниками, клиентами, обществом, правительством)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BB875-F01E-A840-A21D-DEA30A99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107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68476-0A49-8E4E-9A93-A85D133D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Политика Совета: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C1044-0C11-4D4E-B71B-3790FBD8B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Ряд стратегий, принятых Советом для его собственного руководства и справочной информации. Руководство </a:t>
            </a:r>
            <a:br>
              <a:rPr lang="en-US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по вопросам политики Совета устанавливает план действий </a:t>
            </a:r>
            <a:br>
              <a:rPr lang="en-US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для надлежащего функционирования.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Политика Совета включает в себя следующее: конфликт интересов, вознаграждение руководителей, документация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о принятых решениях, запрет на ответные действия, хранение записей, лимиты расходов руководителей, ожидания попечителя, описание должностных обязанностей Совета, заполнение вакансий Совета, оценка членов правления и руководителей…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5FB92-0892-9F48-951F-6E5FE9AA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548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9AE0-1BBE-C841-8A26-A912DF0E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План: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5F61E-21DA-6A4E-AE4A-F6F9EFFD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1.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Организационная структура АСД—церковная и организационная.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2.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Положение и роль Совета Попечителей в организационной структуре.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3.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Руководящие функции Совета Попечителей. 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chemeClr val="bg1"/>
                </a:solidFill>
                <a:latin typeface=" cambria"/>
              </a:rPr>
              <a:t>Раздел 4. </a:t>
            </a:r>
            <a:r>
              <a:rPr lang="ru-RU" sz="3200" dirty="0">
                <a:solidFill>
                  <a:schemeClr val="bg1"/>
                </a:solidFill>
                <a:latin typeface=" cambria"/>
              </a:rPr>
              <a:t>Предварительные условия эффективного управления.</a:t>
            </a:r>
            <a:endParaRPr lang="en-US" sz="3200" dirty="0">
              <a:solidFill>
                <a:schemeClr val="bg1"/>
              </a:solidFill>
              <a:latin typeface=" cambria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CFA2D-D862-834A-AF40-BE5755C1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292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A24C-9CE8-D54C-81DC-4ADDFEF29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Основные проблемы, обозначенные членами Совета Попечителей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8A88D-7246-CC4E-A864-5B434CC42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Механическое принятие решений.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Отсутствие письменного плана преемственности.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Недостаток внимания к собственной работе в Совете.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Сложность в оценке работы руководства.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Отсутствие официального набора и ориентации доверенных лиц.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Нежелание заменять неквалифицированных членов Совета.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Нежелание решать конфликты интересов.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Недостаточные инвестиции в образование членов Совета.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Слишком много времени на прослушивание отчетов.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Слишком много информации, слишком мало долгосрочного планирования.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5A177-CE01-2B40-9130-D905492DC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60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183F4-1B80-0844-9AC6-0AB1FA35D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Что может пойти не так: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8E144-D42B-DC49-AE8C-D2947137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Затраченное время не пропорционально результатам.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Тенденция уклонения от стратегии к операциям,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от долгосрочных задач к краткосрочным результатам.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Движение вперед, опираясь на прошлый опыт.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Реактивная</a:t>
            </a:r>
            <a:r>
              <a:rPr lang="en-US" dirty="0">
                <a:solidFill>
                  <a:schemeClr val="bg1"/>
                </a:solidFill>
                <a:latin typeface=" cambria"/>
              </a:rPr>
              <a:t>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позиция вместо </a:t>
            </a:r>
            <a:r>
              <a:rPr lang="ru-RU" dirty="0" err="1">
                <a:solidFill>
                  <a:schemeClr val="bg1"/>
                </a:solidFill>
                <a:latin typeface=" cambria"/>
              </a:rPr>
              <a:t>проактивной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Поток данных и неспособность понять всю картину целиком.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23954-DBC8-5243-9965-3EACF79D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67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C1877-F892-4E42-9895-CECC4329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Эффективность управления – </a:t>
            </a:r>
            <a:b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</a:br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4 ключевых элемента: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D7BD1-9C08-B941-B4AB-C3C6200D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Компетенция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директоров/попечителей</a:t>
            </a:r>
          </a:p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Культура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деловых совещаний</a:t>
            </a:r>
          </a:p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Забота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о выполнении фидуциарных обязательств</a:t>
            </a:r>
          </a:p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Выполнение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основных функций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460D7-70CF-8B4C-89A0-8A457C9F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227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99AE2-822E-3540-9D3A-D9C74E349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Компетенция членов Совета: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A7A6E-5B9B-634E-BAF3-5ACBD3FE3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Относится к личным и профессиональным навыкам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членов Совета Попечителей.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Относится к коллективному спектру профессиональных навыков, представленных в Совете Попечителей при оценке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в сравнении с деловой деятельностью, проводимой организацией. 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4CA99-420B-8E41-80F0-B071967B1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23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84C86-3232-1543-935A-6F74088D0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Компетенция членов Совета: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01595-DB45-7548-8935-FAC1E3CC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ADCC1AB0-5366-264D-B707-633881C4BC6D}"/>
              </a:ext>
            </a:extLst>
          </p:cNvPr>
          <p:cNvSpPr txBox="1">
            <a:spLocks/>
          </p:cNvSpPr>
          <p:nvPr/>
        </p:nvSpPr>
        <p:spPr>
          <a:xfrm>
            <a:off x="1981199" y="1552729"/>
            <a:ext cx="4040188" cy="3949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u="sng" dirty="0">
                <a:gradFill>
                  <a:gsLst>
                    <a:gs pos="20000">
                      <a:srgbClr val="FFFFFF">
                        <a:lumMod val="75000"/>
                      </a:srgbClr>
                    </a:gs>
                    <a:gs pos="49000">
                      <a:srgbClr val="FFFFFF"/>
                    </a:gs>
                    <a:gs pos="77000">
                      <a:srgbClr val="FFFFFF">
                        <a:lumMod val="65000"/>
                      </a:srgb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Личные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gradFill>
                <a:gsLst>
                  <a:gs pos="20000">
                    <a:srgbClr val="FFFFFF">
                      <a:lumMod val="75000"/>
                    </a:srgbClr>
                  </a:gs>
                  <a:gs pos="49000">
                    <a:srgbClr val="FFFFFF"/>
                  </a:gs>
                  <a:gs pos="77000">
                    <a:srgbClr val="FFFFFF">
                      <a:lumMod val="65000"/>
                    </a:srgbClr>
                  </a:gs>
                </a:gsLst>
                <a:lin ang="5400000" scaled="0"/>
              </a:gra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0F3A913-1B33-BA41-9572-904D73369CF1}"/>
              </a:ext>
            </a:extLst>
          </p:cNvPr>
          <p:cNvSpPr txBox="1">
            <a:spLocks/>
          </p:cNvSpPr>
          <p:nvPr/>
        </p:nvSpPr>
        <p:spPr>
          <a:xfrm>
            <a:off x="6096000" y="1555791"/>
            <a:ext cx="4041775" cy="39498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u="sng" dirty="0">
                <a:gradFill>
                  <a:gsLst>
                    <a:gs pos="20000">
                      <a:srgbClr val="FFFFFF">
                        <a:lumMod val="75000"/>
                      </a:srgbClr>
                    </a:gs>
                    <a:gs pos="49000">
                      <a:srgbClr val="FFFFFF"/>
                    </a:gs>
                    <a:gs pos="77000">
                      <a:srgbClr val="FFFFFF">
                        <a:lumMod val="65000"/>
                      </a:srgb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Профессиональные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gradFill>
                <a:gsLst>
                  <a:gs pos="20000">
                    <a:srgbClr val="FFFFFF">
                      <a:lumMod val="75000"/>
                    </a:srgbClr>
                  </a:gs>
                  <a:gs pos="49000">
                    <a:srgbClr val="FFFFFF"/>
                  </a:gs>
                  <a:gs pos="77000">
                    <a:srgbClr val="FFFFFF">
                      <a:lumMod val="65000"/>
                    </a:srgbClr>
                  </a:gs>
                </a:gsLst>
                <a:lin ang="5400000" scaled="0"/>
              </a:gra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EE2BFE-0345-E744-91A9-723A7E7FBE76}"/>
              </a:ext>
            </a:extLst>
          </p:cNvPr>
          <p:cNvSpPr txBox="1">
            <a:spLocks/>
          </p:cNvSpPr>
          <p:nvPr/>
        </p:nvSpPr>
        <p:spPr>
          <a:xfrm>
            <a:off x="1523999" y="2069923"/>
            <a:ext cx="4497388" cy="3959352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Репутация (целостность)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Время и посвященность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Объективность мышления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Способность действовать </a:t>
            </a:r>
            <a:b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в интересах других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Работа в команде </a:t>
            </a:r>
            <a:b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или в одиночку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Социальное поведение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8EA60083-5682-1347-9877-638B55C24276}"/>
              </a:ext>
            </a:extLst>
          </p:cNvPr>
          <p:cNvSpPr txBox="1">
            <a:spLocks/>
          </p:cNvSpPr>
          <p:nvPr/>
        </p:nvSpPr>
        <p:spPr>
          <a:xfrm>
            <a:off x="6169027" y="2173884"/>
            <a:ext cx="4498974" cy="3959352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Обучение/образование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ru-RU" sz="2800" dirty="0">
                <a:solidFill>
                  <a:srgbClr val="FFFFFF"/>
                </a:solidFill>
                <a:latin typeface="Cambria" panose="02040503050406030204" pitchFamily="18" charset="0"/>
              </a:rPr>
              <a:t>Опыт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Навыки</a:t>
            </a:r>
            <a:r>
              <a:rPr kumimoji="0" lang="ru-RU" sz="28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и способность </a:t>
            </a:r>
            <a:br>
              <a:rPr kumimoji="0" lang="ru-RU" sz="28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к анализу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A9DD-CC82-014E-B9D0-3C3D9335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Таблица компетенции Совета - ЛЛУ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094D8-324E-F349-B86F-21D74182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F075C80B-12D1-4748-A9B8-E33714E5C156}"/>
              </a:ext>
            </a:extLst>
          </p:cNvPr>
          <p:cNvSpPr txBox="1">
            <a:spLocks/>
          </p:cNvSpPr>
          <p:nvPr/>
        </p:nvSpPr>
        <p:spPr>
          <a:xfrm>
            <a:off x="1524000" y="1600201"/>
            <a:ext cx="4495800" cy="4525963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Церковное представительство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Администрация</a:t>
            </a:r>
            <a:r>
              <a:rPr lang="en-US" sz="2400" dirty="0">
                <a:solidFill>
                  <a:srgbClr val="FFFFFF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Центра здоровья ЛЛУ 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Администратор лечебного учреждения</a:t>
            </a:r>
            <a:endParaRPr lang="en-US" sz="24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Клиническая практика/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оборудование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Образование/научные работники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 err="1">
                <a:solidFill>
                  <a:srgbClr val="FFFFFF"/>
                </a:solidFill>
                <a:latin typeface="Cambria" panose="02040503050406030204" pitchFamily="18" charset="0"/>
              </a:rPr>
              <a:t>Медсестренская</a:t>
            </a: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 служба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Исследования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Стратегическое планирование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Финансы и инвестиции</a:t>
            </a:r>
            <a:endParaRPr lang="en-US" sz="2400" dirty="0">
              <a:solidFill>
                <a:srgbClr val="FFFFFF"/>
              </a:solidFill>
              <a:latin typeface="Comic Sans MS" charset="0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charset="0"/>
              <a:ea typeface="+mn-ea"/>
              <a:cs typeface="+mn-cs"/>
            </a:endParaRPr>
          </a:p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charset="0"/>
              <a:ea typeface="+mn-ea"/>
              <a:cs typeface="+mn-cs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83C385AC-8201-2E4B-89B8-E106B787A7B2}"/>
              </a:ext>
            </a:extLst>
          </p:cNvPr>
          <p:cNvSpPr txBox="1">
            <a:spLocks/>
          </p:cNvSpPr>
          <p:nvPr/>
        </p:nvSpPr>
        <p:spPr>
          <a:xfrm>
            <a:off x="6172200" y="1603904"/>
            <a:ext cx="5437414" cy="4525963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Информационные технологии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Юридические вопросы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Человеческие ресурсы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Представители в обществе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Отношения с правительством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Филантропия/</a:t>
            </a:r>
            <a:r>
              <a:rPr lang="ru-RU" sz="2400" dirty="0" err="1">
                <a:solidFill>
                  <a:srgbClr val="FFFFFF"/>
                </a:solidFill>
                <a:latin typeface="Cambria" panose="02040503050406030204" pitchFamily="18" charset="0"/>
              </a:rPr>
              <a:t>благосворительность</a:t>
            </a:r>
            <a:endParaRPr lang="ru-RU" sz="24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 err="1">
                <a:solidFill>
                  <a:srgbClr val="FFFFFF"/>
                </a:solidFill>
                <a:latin typeface="Cambria" panose="02040503050406030204" pitchFamily="18" charset="0"/>
              </a:rPr>
              <a:t>Общестсвенное</a:t>
            </a: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 здоровье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Разнообразие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    Культурное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/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этническое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/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Гендерное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2276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0812-B827-8445-9A0A-A846BF91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Эффект численности Совета: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B94F8-2C73-7540-B9A5-063FF144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69F654-B6DB-244B-AAC8-61F574BC241C}"/>
              </a:ext>
            </a:extLst>
          </p:cNvPr>
          <p:cNvSpPr txBox="1"/>
          <p:nvPr/>
        </p:nvSpPr>
        <p:spPr>
          <a:xfrm>
            <a:off x="6172200" y="2782668"/>
            <a:ext cx="3886200" cy="1200329"/>
          </a:xfrm>
          <a:prstGeom prst="rect">
            <a:avLst/>
          </a:prstGeom>
          <a:solidFill>
            <a:srgbClr val="9A053B"/>
          </a:solidFill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kern="0" dirty="0">
              <a:solidFill>
                <a:srgbClr val="FFFF99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rgbClr val="FFFF99"/>
                </a:solidFill>
                <a:latin typeface="Cambria" panose="02040503050406030204" pitchFamily="18" charset="0"/>
              </a:rPr>
              <a:t>Вовлеченность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kern="0" dirty="0">
              <a:solidFill>
                <a:srgbClr val="FFFF99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44655-D160-BA4D-B900-0576569E43B0}"/>
              </a:ext>
            </a:extLst>
          </p:cNvPr>
          <p:cNvSpPr txBox="1"/>
          <p:nvPr/>
        </p:nvSpPr>
        <p:spPr>
          <a:xfrm>
            <a:off x="2286000" y="2782668"/>
            <a:ext cx="3886200" cy="1200329"/>
          </a:xfrm>
          <a:prstGeom prst="rect">
            <a:avLst/>
          </a:prstGeom>
          <a:solidFill>
            <a:srgbClr val="E90859"/>
          </a:solidFill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>
                <a:solidFill>
                  <a:srgbClr val="FFFF99"/>
                </a:solidFill>
                <a:latin typeface="Cambria" panose="02040503050406030204" pitchFamily="18" charset="0"/>
              </a:rPr>
              <a:t>Численность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kern="0" dirty="0">
              <a:solidFill>
                <a:srgbClr val="FFFF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9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9AE0-1BBE-C841-8A26-A912DF0E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Почему процессы управления имеют важное значение: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5F61E-21DA-6A4E-AE4A-F6F9EFFD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Ответственность за успех организации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 в конечном счете лежит на Совете Попечителей.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Наиболее важные решения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в организации принимаются группой – Советом Попечителей.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Эффективные групповые решения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не принимаются спонтанно. Они требуют продуманности в структуре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и социальной динамике.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Хорошая система управления </a:t>
            </a:r>
            <a:r>
              <a:rPr lang="ru-RU" u="sng" dirty="0">
                <a:solidFill>
                  <a:schemeClr val="bg1"/>
                </a:solidFill>
                <a:latin typeface=" cambria"/>
              </a:rPr>
              <a:t>укрепляет доверие; неэффективная -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разрушает.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CFA2D-D862-834A-AF40-BE5755C1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376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29574-116D-FB4D-8C19-B1ABC46B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Избирайте в члены Совета тех, кто: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D3F8-452D-DC47-A401-E9BA5F715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Имеет необходимую квалификацию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Регулярно посещает собрания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Делает домашнюю работу, приходит подготовленным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Сообщает о потенциальных конфликтах интересов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Понимает миссию и цель организации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Распознает/реагирует на предупреждающие сигналы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Сохраняет конфиденциальность «внутренней» информации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Критически анализирует предположения и воздерживается от чрезмерного почтения к руководству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2C029-7403-EC48-BD6A-EA9FC754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517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C1877-F892-4E42-9895-CECC4329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Эффективность управления – </a:t>
            </a:r>
            <a:b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</a:br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4 ключевых элемента: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D7BD1-9C08-B941-B4AB-C3C6200D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Компетенция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директоров/попечителей</a:t>
            </a:r>
          </a:p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Культура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деловых совещаний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460D7-70CF-8B4C-89A0-8A457C9F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542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08491-2158-A749-AEDB-23494BF8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68D1F5-E2A5-9344-8BAB-E051F1E43FA4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491033" y="1181823"/>
            <a:ext cx="3564200" cy="4863648"/>
          </a:xfrm>
          <a:prstGeom prst="rect">
            <a:avLst/>
          </a:prstGeom>
        </p:spPr>
      </p:pic>
      <p:sp useBgFill="1">
        <p:nvSpPr>
          <p:cNvPr id="6" name="Right Brace 5">
            <a:extLst>
              <a:ext uri="{FF2B5EF4-FFF2-40B4-BE49-F238E27FC236}">
                <a16:creationId xmlns:a16="http://schemas.microsoft.com/office/drawing/2014/main" id="{4FD92D8F-79E3-5045-B437-79391B097B9C}"/>
              </a:ext>
            </a:extLst>
          </p:cNvPr>
          <p:cNvSpPr/>
          <p:nvPr/>
        </p:nvSpPr>
        <p:spPr>
          <a:xfrm>
            <a:off x="6244031" y="2780097"/>
            <a:ext cx="308948" cy="3265375"/>
          </a:xfrm>
          <a:prstGeom prst="rightBrace">
            <a:avLst/>
          </a:prstGeom>
          <a:ln w="41275" cap="rnd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7" name="Right Brace 6">
            <a:extLst>
              <a:ext uri="{FF2B5EF4-FFF2-40B4-BE49-F238E27FC236}">
                <a16:creationId xmlns:a16="http://schemas.microsoft.com/office/drawing/2014/main" id="{DC5632DA-B46B-FF4B-BB86-186BFB974AFB}"/>
              </a:ext>
            </a:extLst>
          </p:cNvPr>
          <p:cNvSpPr/>
          <p:nvPr/>
        </p:nvSpPr>
        <p:spPr>
          <a:xfrm>
            <a:off x="6244031" y="1181823"/>
            <a:ext cx="306874" cy="1598273"/>
          </a:xfrm>
          <a:prstGeom prst="rightBrace">
            <a:avLst/>
          </a:prstGeom>
          <a:ln w="41275" cap="rnd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5486EA-0595-D641-972D-2EF3D89A2D3A}"/>
              </a:ext>
            </a:extLst>
          </p:cNvPr>
          <p:cNvSpPr txBox="1"/>
          <p:nvPr/>
        </p:nvSpPr>
        <p:spPr>
          <a:xfrm>
            <a:off x="6844764" y="1578822"/>
            <a:ext cx="3513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Стратегии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/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Процедуры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/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Программы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/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Политика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394D06-9D7A-4F46-B9EF-8E5510FE095F}"/>
              </a:ext>
            </a:extLst>
          </p:cNvPr>
          <p:cNvSpPr txBox="1"/>
          <p:nvPr/>
        </p:nvSpPr>
        <p:spPr>
          <a:xfrm>
            <a:off x="6844764" y="4013647"/>
            <a:ext cx="3137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FFFFFF"/>
                </a:solidFill>
                <a:latin typeface="Cambria" panose="02040503050406030204" pitchFamily="18" charset="0"/>
              </a:rPr>
              <a:t>Организационная культура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7411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6CBC-BAD0-264F-8B83-5D19BA3C1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Элементы культуры совещаний: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578A4-3AA0-7143-A296-32792E27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53</a:t>
            </a:fld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882CB2-1BF7-3C47-BD3F-90E1855A2A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4479963"/>
              </p:ext>
            </p:extLst>
          </p:nvPr>
        </p:nvGraphicFramePr>
        <p:xfrm>
          <a:off x="2571750" y="1752600"/>
          <a:ext cx="7666264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9F027-F5DD-FF4D-950F-C3666E07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C4B70F-DC47-1045-97B1-3CD367E124EB}"/>
              </a:ext>
            </a:extLst>
          </p:cNvPr>
          <p:cNvSpPr/>
          <p:nvPr/>
        </p:nvSpPr>
        <p:spPr>
          <a:xfrm>
            <a:off x="1405002" y="1263086"/>
            <a:ext cx="9690627" cy="282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63">
              <a:lnSpc>
                <a:spcPct val="90000"/>
              </a:lnSpc>
              <a:spcBef>
                <a:spcPts val="600"/>
              </a:spcBef>
            </a:pPr>
            <a:r>
              <a:rPr lang="ru-RU" sz="3200" dirty="0">
                <a:solidFill>
                  <a:srgbClr val="FFFFFF"/>
                </a:solidFill>
                <a:latin typeface="Cambria" panose="02040503050406030204" pitchFamily="18" charset="0"/>
              </a:rPr>
              <a:t>«</a:t>
            </a:r>
            <a:r>
              <a:rPr lang="en-US" sz="3200" dirty="0">
                <a:solidFill>
                  <a:srgbClr val="FFFFFF"/>
                </a:solidFill>
                <a:latin typeface="Cambria" panose="02040503050406030204" pitchFamily="18" charset="0"/>
              </a:rPr>
              <a:t>…</a:t>
            </a:r>
            <a:r>
              <a:rPr lang="ru-RU" sz="3200" dirty="0">
                <a:solidFill>
                  <a:srgbClr val="FFFFFF"/>
                </a:solidFill>
                <a:latin typeface="Cambria" panose="02040503050406030204" pitchFamily="18" charset="0"/>
              </a:rPr>
              <a:t>в эффективно работающих компаниях члены Совета директоров довольно часто спорят </a:t>
            </a:r>
          </a:p>
          <a:p>
            <a:pPr lvl="0" defTabSz="914363">
              <a:lnSpc>
                <a:spcPct val="90000"/>
              </a:lnSpc>
              <a:spcBef>
                <a:spcPts val="600"/>
              </a:spcBef>
            </a:pPr>
            <a:r>
              <a:rPr lang="ru-RU" sz="3200" dirty="0">
                <a:solidFill>
                  <a:srgbClr val="FFFFFF"/>
                </a:solidFill>
                <a:latin typeface="Cambria" panose="02040503050406030204" pitchFamily="18" charset="0"/>
              </a:rPr>
              <a:t>и рассматривают разногласия как одну из своих обязанностей, при этом считая, что нет таких вопросов, которые нельзя было бы обсудить»</a:t>
            </a:r>
            <a:r>
              <a:rPr lang="en-US" sz="3200" dirty="0">
                <a:solidFill>
                  <a:srgbClr val="FFFFFF"/>
                </a:solidFill>
                <a:latin typeface="Cambria" panose="02040503050406030204" pitchFamily="18" charset="0"/>
              </a:rPr>
              <a:t>					 </a:t>
            </a:r>
            <a:r>
              <a:rPr lang="ru-RU" sz="3200" dirty="0">
                <a:solidFill>
                  <a:srgbClr val="FFFFFF"/>
                </a:solidFill>
                <a:latin typeface="Cambria" panose="02040503050406030204" pitchFamily="18" charset="0"/>
              </a:rPr>
              <a:t>                             </a:t>
            </a:r>
            <a:r>
              <a:rPr lang="en-US" sz="3200" dirty="0">
                <a:solidFill>
                  <a:srgbClr val="FFFFFF"/>
                </a:solidFill>
                <a:latin typeface="Cambria" panose="02040503050406030204" pitchFamily="18" charset="0"/>
              </a:rPr>
              <a:t>   </a:t>
            </a:r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</a:rPr>
              <a:t>—</a:t>
            </a:r>
            <a:r>
              <a:rPr lang="ru-RU" sz="2000" dirty="0" err="1">
                <a:solidFill>
                  <a:srgbClr val="FFFFFF"/>
                </a:solidFill>
                <a:latin typeface="Cambria" panose="02040503050406030204" pitchFamily="18" charset="0"/>
              </a:rPr>
              <a:t>Зонненфельд</a:t>
            </a:r>
            <a:endParaRPr lang="en-US" sz="20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id="{BCB692E0-D496-CF48-80AA-C7D33B18B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alphaModFix amt="70000"/>
          </a:blip>
          <a:srcRect/>
          <a:stretch>
            <a:fillRect/>
          </a:stretch>
        </p:blipFill>
        <p:spPr bwMode="auto">
          <a:xfrm>
            <a:off x="3886200" y="3625327"/>
            <a:ext cx="4419600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24815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CA21-2EF8-274E-BE4C-4F877AC8D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Риски «группового мышления»: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41301-4291-5044-9B6F-2E4A0C941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Уважение к мнению лидера или влиятельного представителя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Слепая поддержка популярной идеи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 Нежелание выслушать противоположную точку зрения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Нежелание выражать иное мнение с целью сохранения благоприятной репутации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68934-F588-954E-A0A1-A51C9505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255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C1877-F892-4E42-9895-CECC4329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Эффективность управления – </a:t>
            </a:r>
            <a:b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</a:br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4 ключевых элемента: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D7BD1-9C08-B941-B4AB-C3C6200D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Компетенция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директоров/попечителей</a:t>
            </a:r>
          </a:p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Культура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деловых совещаний</a:t>
            </a:r>
          </a:p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Забота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о выполнении фидуциарных обязательств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460D7-70CF-8B4C-89A0-8A457C9F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36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AF70-8EE1-9B4D-8B82-2A36239ED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Конфликт интересов – </a:t>
            </a:r>
            <a:b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</a:br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четыре основных правила: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94DC2-850F-7F40-846C-0A5D064B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57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B360187-5373-EC41-A9B8-D27CE166EBAE}"/>
              </a:ext>
            </a:extLst>
          </p:cNvPr>
          <p:cNvGrpSpPr/>
          <p:nvPr/>
        </p:nvGrpSpPr>
        <p:grpSpPr>
          <a:xfrm>
            <a:off x="3102707" y="1661095"/>
            <a:ext cx="6400521" cy="4193795"/>
            <a:chOff x="3102707" y="1661095"/>
            <a:chExt cx="6216175" cy="3535810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E21CA3CA-2FFC-5340-B0F9-DB34B2EF516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81176428"/>
                </p:ext>
              </p:extLst>
            </p:nvPr>
          </p:nvGraphicFramePr>
          <p:xfrm>
            <a:off x="3102707" y="1661095"/>
            <a:ext cx="6216175" cy="353581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492D0FF-81BF-3946-89EE-C6B1D7D7250E}"/>
                </a:ext>
              </a:extLst>
            </p:cNvPr>
            <p:cNvSpPr txBox="1"/>
            <p:nvPr/>
          </p:nvSpPr>
          <p:spPr>
            <a:xfrm>
              <a:off x="3325392" y="2018368"/>
              <a:ext cx="450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1</a:t>
              </a:r>
              <a:r>
                <a:rPr lang="en-US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82B368E-F2AF-9843-9BE4-925135C2FE15}"/>
                </a:ext>
              </a:extLst>
            </p:cNvPr>
            <p:cNvSpPr txBox="1"/>
            <p:nvPr/>
          </p:nvSpPr>
          <p:spPr>
            <a:xfrm>
              <a:off x="3638543" y="2828479"/>
              <a:ext cx="475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2</a:t>
              </a:r>
              <a:r>
                <a:rPr lang="en-US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6AD331-BBE9-E141-9A79-E2E2C128669E}"/>
                </a:ext>
              </a:extLst>
            </p:cNvPr>
            <p:cNvSpPr txBox="1"/>
            <p:nvPr/>
          </p:nvSpPr>
          <p:spPr>
            <a:xfrm rot="10800000" flipV="1">
              <a:off x="3638544" y="3660418"/>
              <a:ext cx="388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3</a:t>
              </a:r>
              <a:r>
                <a:rPr lang="en-US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DEF6091-5E81-7443-AC02-ACCA0556BD7D}"/>
                </a:ext>
              </a:extLst>
            </p:cNvPr>
            <p:cNvSpPr txBox="1"/>
            <p:nvPr/>
          </p:nvSpPr>
          <p:spPr>
            <a:xfrm>
              <a:off x="3325392" y="4471905"/>
              <a:ext cx="400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ambria" panose="02040503050406030204" pitchFamily="18" charset="0"/>
                </a:rPr>
                <a:t>4</a:t>
              </a:r>
              <a:r>
                <a:rPr lang="en-US" dirty="0">
                  <a:solidFill>
                    <a:schemeClr val="bg1"/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12271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52AD-7229-274C-B337-FAD16FD0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Конфликт интересов: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5ADD-7492-4043-8507-BE2107683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Из-за общих целей, охватываемых различными организационными подразделениями... членство одновременно в нескольких...комитетах или правлениях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само по себе не представляет собой конфликта интересов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при условии соблюдения требований политики</a:t>
            </a:r>
            <a:r>
              <a:rPr lang="en-US" dirty="0">
                <a:solidFill>
                  <a:schemeClr val="bg1"/>
                </a:solidFill>
                <a:latin typeface=" cambria"/>
              </a:rPr>
              <a:t>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всех подразделений. Во время совершения служения… в нескольких церковных организациях/учреждениях, и  это всем известно и всеми принимается ... ожидается, что руководитель будет действовать в наилучших интересах этой организации и ее роли в </a:t>
            </a:r>
            <a:r>
              <a:rPr lang="ru-RU" dirty="0" err="1">
                <a:solidFill>
                  <a:schemeClr val="bg1"/>
                </a:solidFill>
                <a:latin typeface=" cambria"/>
              </a:rPr>
              <a:t>деноминационной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 структуре.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64566-B8EB-AD45-9866-A2D6C40B9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332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C1877-F892-4E42-9895-CECC4329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Эффективность управления – </a:t>
            </a:r>
            <a:b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</a:br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4 ключевых элемента: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D7BD1-9C08-B941-B4AB-C3C6200D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Компетенция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директоров/попечителей</a:t>
            </a:r>
          </a:p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Культура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деловых совещаний</a:t>
            </a:r>
          </a:p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Забота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о выполнении фидуциарных обязательств</a:t>
            </a:r>
          </a:p>
          <a:p>
            <a:pPr marL="582613" indent="-514350">
              <a:spcBef>
                <a:spcPts val="600"/>
              </a:spcBef>
              <a:buFont typeface="+mj-lt"/>
              <a:buAutoNum type="arabicPeriod"/>
            </a:pPr>
            <a:r>
              <a:rPr lang="ru-RU" u="sng" dirty="0">
                <a:solidFill>
                  <a:schemeClr val="bg1"/>
                </a:solidFill>
                <a:latin typeface=" cambria"/>
              </a:rPr>
              <a:t>Выполнение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основных функций</a:t>
            </a:r>
            <a:endParaRPr lang="en-US" dirty="0">
              <a:latin typeface=" cambria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460D7-70CF-8B4C-89A0-8A457C9F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8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9AE0-1BBE-C841-8A26-A912DF0E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План</a:t>
            </a:r>
            <a:r>
              <a:rPr lang="ru-RU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5F61E-21DA-6A4E-AE4A-F6F9EFFD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chemeClr val="bg1"/>
                </a:solidFill>
                <a:latin typeface=" cambria"/>
              </a:rPr>
              <a:t>Раздел 1. </a:t>
            </a:r>
            <a:r>
              <a:rPr lang="ru-RU" sz="3200" dirty="0">
                <a:solidFill>
                  <a:schemeClr val="bg1"/>
                </a:solidFill>
                <a:latin typeface=" cambria"/>
              </a:rPr>
              <a:t>Организационная структура АСД—церковная </a:t>
            </a:r>
            <a:br>
              <a:rPr lang="ru-RU" sz="3200" dirty="0">
                <a:solidFill>
                  <a:schemeClr val="bg1"/>
                </a:solidFill>
                <a:latin typeface=" cambria"/>
              </a:rPr>
            </a:br>
            <a:r>
              <a:rPr lang="ru-RU" sz="3200" dirty="0">
                <a:solidFill>
                  <a:schemeClr val="bg1"/>
                </a:solidFill>
                <a:latin typeface=" cambria"/>
              </a:rPr>
              <a:t>и организационная.</a:t>
            </a:r>
          </a:p>
          <a:p>
            <a:pPr mar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chemeClr val="bg1"/>
                </a:solidFill>
                <a:latin typeface=" cambria"/>
              </a:rPr>
              <a:t>Раздел 2. </a:t>
            </a:r>
            <a:r>
              <a:rPr lang="ru-RU" sz="3200" dirty="0">
                <a:solidFill>
                  <a:schemeClr val="bg1"/>
                </a:solidFill>
                <a:latin typeface=" cambria"/>
              </a:rPr>
              <a:t>Положение и роль Совета Попечителей </a:t>
            </a:r>
            <a:br>
              <a:rPr lang="ru-RU" sz="3200" dirty="0">
                <a:solidFill>
                  <a:schemeClr val="bg1"/>
                </a:solidFill>
                <a:latin typeface=" cambria"/>
              </a:rPr>
            </a:br>
            <a:r>
              <a:rPr lang="ru-RU" sz="3200" dirty="0">
                <a:solidFill>
                  <a:schemeClr val="bg1"/>
                </a:solidFill>
                <a:latin typeface=" cambria"/>
              </a:rPr>
              <a:t>в организационной структуре.</a:t>
            </a:r>
          </a:p>
          <a:p>
            <a:pPr mar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chemeClr val="bg1"/>
                </a:solidFill>
                <a:latin typeface=" cambria"/>
              </a:rPr>
              <a:t>Раздел 3. </a:t>
            </a:r>
            <a:r>
              <a:rPr lang="ru-RU" sz="3200" dirty="0">
                <a:solidFill>
                  <a:schemeClr val="bg1"/>
                </a:solidFill>
                <a:latin typeface=" cambria"/>
              </a:rPr>
              <a:t>Руководящие функции Совета Попечителей. </a:t>
            </a:r>
          </a:p>
          <a:p>
            <a:pPr mar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chemeClr val="bg1"/>
                </a:solidFill>
                <a:latin typeface=" cambria"/>
              </a:rPr>
              <a:t>Раздел 4. </a:t>
            </a:r>
            <a:r>
              <a:rPr lang="ru-RU" sz="3200" dirty="0">
                <a:solidFill>
                  <a:schemeClr val="bg1"/>
                </a:solidFill>
                <a:latin typeface=" cambria"/>
              </a:rPr>
              <a:t>Предварительные условия эффективного управления.</a:t>
            </a:r>
            <a:endParaRPr lang="en-US" sz="3200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CFA2D-D862-834A-AF40-BE5755C1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4796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B7FCD-6110-2940-9D25-7FBACDB91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Деятельность Совета – среда</a:t>
            </a:r>
            <a:r>
              <a:rPr lang="ru-RU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11F62-98B7-D347-BB55-0977DD58D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Частота проведения заседаний Совета Попечителей способствует своевременному управлению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Представление отчетов Совету до начала заседания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Физическая обстановка для встречи поддерживает хорошую групповую динамику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Достаточность времени для обсуждения и принятия решений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Подготовка повестки дня и определение приоритетов пунктов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Своевременное документирование и последующее утверждение решений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A74EC-694B-7045-A549-76D20E2A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53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3987-7C3C-FE44-9BE9-885961EE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10 заповедей Совета: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C5F20-780D-314A-9167-E0AE382DE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Сделайте зал заседаний безопасным местом для разговоров.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Запланируйте лучшее время для самого важного вопроса.</a:t>
            </a:r>
            <a:r>
              <a:rPr lang="en-US" dirty="0">
                <a:solidFill>
                  <a:schemeClr val="bg1"/>
                </a:solidFill>
                <a:latin typeface=" cambria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97171-1A3B-6E4D-8E2F-610034D56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C91FE-D695-3D4F-B8AF-9A75E93ECE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7764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2F624-3619-D84C-9956-DD9CDC6F7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Деятельность Совета – выбор лидеров: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5FE16-EF54-244D-94AB-1812ECC0A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Одной из основных задач управления является отбор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и постоянная оценка работы исполнительного руководства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При отборе руководителей следует учитывать потребности организации и квалификацию кандидатов. Регулярная (ежегодная) исполнительная оценка является эффективным способом выявления их сильных сторон и возможностей </a:t>
            </a:r>
            <a:br>
              <a:rPr lang="ru-RU" altLang="en-US" dirty="0">
                <a:solidFill>
                  <a:schemeClr val="bg1"/>
                </a:solidFill>
                <a:latin typeface=" cambria"/>
              </a:rPr>
            </a:br>
            <a:r>
              <a:rPr lang="ru-RU" altLang="en-US" dirty="0">
                <a:solidFill>
                  <a:schemeClr val="bg1"/>
                </a:solidFill>
                <a:latin typeface=" cambria"/>
              </a:rPr>
              <a:t>для развития. 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Каждый Совет Попечителей должен иметь план преемственности руководства.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14998-B13D-C442-B6E9-77B6362A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632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1599E-8DC3-824D-AC5D-5C05AC2E1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Деятельность Совета – оценка работы 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4E187-2D30-B743-B7C6-13351E24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Совершенство в управлении не достигается автоматически! Оно требует постоянного обучения, анализа и улучшения.</a:t>
            </a:r>
          </a:p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Периодическая (не реже одного раза в два года) самооценка результатов работы Совета служит внутренней обратной связью.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DF717-9D6A-E14A-8953-8A93BDAD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917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3987-7C3C-FE44-9BE9-885961EE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5 ключевых выводов: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C5F20-780D-314A-9167-E0AE382DE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6394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Сложность организационной деятельности и поведение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ее членов в обществе требует все большего совершенства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и внимательности к управлению. Члены Совета Попечителей должны работать усерднее, быстрее, мудрее и дольше.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97171-1A3B-6E4D-8E2F-610034D56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434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8250-C8CF-AC46-BF85-773EAFEE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5 ключевых выводов: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A5EA-72A3-F44E-8FE1-5774B26B0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en-US" dirty="0">
                <a:solidFill>
                  <a:schemeClr val="bg1"/>
                </a:solidFill>
                <a:latin typeface=" cambria"/>
              </a:rPr>
              <a:t>2. Совершенство в управлении не достигается автоматически! Оно требует постоянного обучения, анализа и улучшения. Периодическая (не реже одного раза в два года) самооценка результатов работы Совета служит в качестве внутренней обратной связи.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9D3AB-8FF1-5145-A056-BC16D2AC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158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1F67-5DDB-1A44-AEB0-62D7C35D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5 ключевых выводов: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AD3B7-6A92-8E41-B1E8-68264FBA8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600"/>
              </a:spcBef>
              <a:buFont typeface="+mj-lt"/>
              <a:buAutoNum type="arabicPeriod" startAt="3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Совет Попечителей ответственен за эффективность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своей работы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C4270-E49E-B345-9692-5CA8E43E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450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50A13-830D-6347-A31B-C19F29406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5 ключевых выводов: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57498-8469-EE45-88A9-EA8D42E89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600"/>
              </a:spcBef>
              <a:buFont typeface="+mj-lt"/>
              <a:buAutoNum type="arabicPeriod" startAt="4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Эффективность управления отличается от продуктивности —способности делать все хорошо без потерь.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BDD9A-B312-724E-BEDA-819F3E5F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325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2A32F-F27A-6E45-9307-FEEB5E285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5 ключевых выводов: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4450E-8E52-9F4B-BB4E-9262D7CEF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600"/>
              </a:spcBef>
              <a:buFont typeface="+mj-lt"/>
              <a:buAutoNum type="arabicPeriod" startAt="5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Попечители должны быть бдительны к признакам «уклонения от миссии»</a:t>
            </a:r>
            <a:r>
              <a:rPr lang="en-US" dirty="0">
                <a:solidFill>
                  <a:schemeClr val="bg1"/>
                </a:solidFill>
                <a:latin typeface=" cambria"/>
              </a:rPr>
              <a:t>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Члены Совета Попечителей часто не могут четко сформулировать свою миссию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Погоня за деньгами и создание программ нацеленных на деньги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Нарушение этических и юридических норм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Основная группа членов Совета продвигает работу учреждения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в определенном направлении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Большая текучесть кадров/членов Совета</a:t>
            </a:r>
            <a:endParaRPr lang="en-US" dirty="0"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866DD-4A22-5B4C-ADF6-6B0667AF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165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5A8E7-8A0C-834E-8E2E-DA154B7E5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50917"/>
            <a:ext cx="10058400" cy="34290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 cambria"/>
              </a:rPr>
              <a:t>Достижение совершенства в системе управления </a:t>
            </a:r>
            <a:br>
              <a:rPr lang="ru-RU" dirty="0">
                <a:solidFill>
                  <a:schemeClr val="bg1"/>
                </a:solidFill>
                <a:latin typeface=" cambria"/>
              </a:rPr>
            </a:br>
            <a:r>
              <a:rPr lang="ru-RU" dirty="0">
                <a:solidFill>
                  <a:schemeClr val="bg1"/>
                </a:solidFill>
                <a:latin typeface=" cambria"/>
              </a:rPr>
              <a:t>вполне возможно. Оно </a:t>
            </a:r>
            <a:r>
              <a:rPr lang="ru-RU">
                <a:solidFill>
                  <a:schemeClr val="bg1"/>
                </a:solidFill>
                <a:latin typeface=" cambria"/>
              </a:rPr>
              <a:t>требует сознательности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, </a:t>
            </a:r>
            <a:r>
              <a:rPr lang="ru-RU">
                <a:solidFill>
                  <a:schemeClr val="bg1"/>
                </a:solidFill>
                <a:latin typeface=" cambria"/>
              </a:rPr>
              <a:t>знаний </a:t>
            </a:r>
            <a:br>
              <a:rPr lang="ru-RU">
                <a:solidFill>
                  <a:schemeClr val="bg1"/>
                </a:solidFill>
                <a:latin typeface=" cambria"/>
              </a:rPr>
            </a:br>
            <a:r>
              <a:rPr lang="ru-RU">
                <a:solidFill>
                  <a:schemeClr val="bg1"/>
                </a:solidFill>
                <a:latin typeface=" cambria"/>
              </a:rPr>
              <a:t>и </a:t>
            </a:r>
            <a:r>
              <a:rPr lang="ru-RU" dirty="0">
                <a:solidFill>
                  <a:schemeClr val="bg1"/>
                </a:solidFill>
                <a:latin typeface=" cambria"/>
              </a:rPr>
              <a:t>практики. Результаты будут стоить затраченных усилий.</a:t>
            </a:r>
            <a:endParaRPr 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44DA3-5DD6-8B43-BABA-96F7D5E9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337A-E2AF-DB49-B027-570230778D03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9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9AE0-1BBE-C841-8A26-A912DF0E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План</a:t>
            </a:r>
            <a:r>
              <a:rPr lang="ru-RU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5F61E-21DA-6A4E-AE4A-F6F9EFFD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prstClr val="white"/>
                </a:solidFill>
                <a:latin typeface=" cambria"/>
              </a:rPr>
              <a:t>Раздел 1. </a:t>
            </a:r>
            <a:r>
              <a:rPr lang="ru-RU" sz="3200" dirty="0">
                <a:solidFill>
                  <a:prstClr val="white"/>
                </a:solidFill>
                <a:latin typeface=" cambria"/>
              </a:rPr>
              <a:t>Организационная структура АСД—церковная </a:t>
            </a:r>
            <a:br>
              <a:rPr lang="ru-RU" sz="3200" dirty="0">
                <a:solidFill>
                  <a:prstClr val="white"/>
                </a:solidFill>
                <a:latin typeface=" cambria"/>
              </a:rPr>
            </a:br>
            <a:r>
              <a:rPr lang="ru-RU" sz="3200" dirty="0">
                <a:solidFill>
                  <a:prstClr val="white"/>
                </a:solidFill>
                <a:latin typeface=" cambria"/>
              </a:rPr>
              <a:t>и организационная.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2.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Положение и роль Совета Попечителей в организационной структуре.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3.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Руководящие функции Совета Попечителей. </a:t>
            </a:r>
          </a:p>
          <a:p>
            <a:pPr marL="0" lvl="0" indent="-914400">
              <a:spcAft>
                <a:spcPts val="600"/>
              </a:spcAft>
              <a:buNone/>
              <a:tabLst>
                <a:tab pos="1371600" algn="l"/>
              </a:tabLst>
              <a:defRPr/>
            </a:pPr>
            <a:r>
              <a:rPr lang="ru-RU" sz="2000" dirty="0">
                <a:solidFill>
                  <a:srgbClr val="8A6D6D"/>
                </a:solidFill>
                <a:latin typeface=" cambria"/>
              </a:rPr>
              <a:t>Раздел 4. </a:t>
            </a:r>
            <a:r>
              <a:rPr lang="ru-RU" sz="3200" dirty="0">
                <a:solidFill>
                  <a:srgbClr val="8A6D6D"/>
                </a:solidFill>
                <a:latin typeface=" cambria"/>
              </a:rPr>
              <a:t>Предварительные условия эффективного управления.</a:t>
            </a:r>
            <a:endParaRPr lang="en-US" sz="3200" dirty="0">
              <a:solidFill>
                <a:srgbClr val="8A6D6D"/>
              </a:solidFill>
              <a:latin typeface=" cambria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CFA2D-D862-834A-AF40-BE5755C1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2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D3185-CA38-1148-B269-1E7EECC11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Организационная структура Церкви АСД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968F3-66F1-F043-AF2A-097EABD0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0BC8AC-F5D3-314C-8CB2-B3BEB92A7E16}"/>
              </a:ext>
            </a:extLst>
          </p:cNvPr>
          <p:cNvSpPr txBox="1">
            <a:spLocks noChangeArrowheads="1"/>
          </p:cNvSpPr>
          <p:nvPr/>
        </p:nvSpPr>
        <p:spPr>
          <a:xfrm>
            <a:off x="779463" y="1531938"/>
            <a:ext cx="5219700" cy="5018764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en-US" sz="2800" u="sng" dirty="0">
                <a:solidFill>
                  <a:srgbClr val="FFFFFF"/>
                </a:solidFill>
                <a:latin typeface="Cambria" panose="02040503050406030204" pitchFamily="18" charset="0"/>
              </a:rPr>
              <a:t>Церковные Организации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800" dirty="0">
                <a:solidFill>
                  <a:srgbClr val="FFFFFF"/>
                </a:solidFill>
                <a:latin typeface="Cambria" panose="02040503050406030204" pitchFamily="18" charset="0"/>
              </a:rPr>
              <a:t>Поместные церкви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800" dirty="0">
                <a:solidFill>
                  <a:srgbClr val="FFFFFF"/>
                </a:solidFill>
                <a:latin typeface="Cambria" panose="02040503050406030204" pitchFamily="18" charset="0"/>
              </a:rPr>
              <a:t>Конференции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800" dirty="0">
                <a:solidFill>
                  <a:srgbClr val="FFFFFF"/>
                </a:solidFill>
                <a:latin typeface="Cambria" panose="02040503050406030204" pitchFamily="18" charset="0"/>
              </a:rPr>
              <a:t>Унионы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800" dirty="0">
                <a:solidFill>
                  <a:srgbClr val="FFFFFF"/>
                </a:solidFill>
                <a:latin typeface="Cambria" panose="02040503050406030204" pitchFamily="18" charset="0"/>
              </a:rPr>
              <a:t>Генеральная конференция </a:t>
            </a:r>
            <a:br>
              <a:rPr lang="ru-RU" altLang="en-US" sz="28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ru-RU" altLang="en-US" sz="2800" dirty="0">
                <a:solidFill>
                  <a:srgbClr val="FFFFFF"/>
                </a:solidFill>
                <a:latin typeface="Cambria" panose="02040503050406030204" pitchFamily="18" charset="0"/>
              </a:rPr>
              <a:t>и ее отделы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800" dirty="0">
                <a:solidFill>
                  <a:srgbClr val="FFFFFF"/>
                </a:solidFill>
                <a:latin typeface="Cambria" panose="02040503050406030204" pitchFamily="18" charset="0"/>
              </a:rPr>
              <a:t>Местные церковные школы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2800" dirty="0">
                <a:solidFill>
                  <a:srgbClr val="FFFFFF"/>
                </a:solidFill>
                <a:latin typeface="Cambria" panose="02040503050406030204" pitchFamily="18" charset="0"/>
              </a:rPr>
              <a:t>Общественное служение местных общин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E65F2A3-91F9-0244-997B-82FA5114C3C1}"/>
              </a:ext>
            </a:extLst>
          </p:cNvPr>
          <p:cNvSpPr txBox="1">
            <a:spLocks noChangeArrowheads="1"/>
          </p:cNvSpPr>
          <p:nvPr/>
        </p:nvSpPr>
        <p:spPr>
          <a:xfrm>
            <a:off x="6352265" y="1531937"/>
            <a:ext cx="5219700" cy="5189537"/>
          </a:xfrm>
          <a:prstGeom prst="rect">
            <a:avLst/>
          </a:prstGeom>
        </p:spPr>
        <p:txBody>
          <a:bodyPr/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en-US" sz="2300" u="sng" dirty="0">
                <a:solidFill>
                  <a:srgbClr val="FFFFFF"/>
                </a:solidFill>
                <a:latin typeface="Cambria" panose="02040503050406030204" pitchFamily="18" charset="0"/>
              </a:rPr>
              <a:t>Организации специального назначения: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en-US" sz="2300" dirty="0">
                <a:solidFill>
                  <a:srgbClr val="FFFFFF"/>
                </a:solidFill>
                <a:latin typeface="Cambria" panose="02040503050406030204" pitchFamily="18" charset="0"/>
              </a:rPr>
              <a:t>Имущественные ценности организации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en-US" sz="2300" dirty="0">
                <a:solidFill>
                  <a:srgbClr val="FFFFFF"/>
                </a:solidFill>
                <a:latin typeface="Cambria" panose="02040503050406030204" pitchFamily="18" charset="0"/>
              </a:rPr>
              <a:t>Учреждения (образование, здравоохранение, издательское дело…)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en-US" sz="2300" dirty="0">
                <a:solidFill>
                  <a:srgbClr val="FFFFFF"/>
                </a:solidFill>
                <a:latin typeface="Cambria" panose="02040503050406030204" pitchFamily="18" charset="0"/>
              </a:rPr>
              <a:t>Доверительные фонды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en-US" sz="2300" dirty="0">
                <a:solidFill>
                  <a:srgbClr val="FFFFFF"/>
                </a:solidFill>
                <a:latin typeface="Cambria" panose="02040503050406030204" pitchFamily="18" charset="0"/>
              </a:rPr>
              <a:t>Пенсионный фонд </a:t>
            </a:r>
            <a:br>
              <a:rPr lang="ru-RU" altLang="en-US" sz="23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ru-RU" altLang="en-US" sz="2300" dirty="0">
                <a:solidFill>
                  <a:srgbClr val="FFFFFF"/>
                </a:solidFill>
                <a:latin typeface="Cambria" panose="02040503050406030204" pitchFamily="18" charset="0"/>
              </a:rPr>
              <a:t>(если это требуется законом)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en-US" sz="2300" dirty="0">
                <a:solidFill>
                  <a:srgbClr val="FFFFFF"/>
                </a:solidFill>
                <a:latin typeface="Cambria" panose="02040503050406030204" pitchFamily="18" charset="0"/>
              </a:rPr>
              <a:t>Обслуживающие организации (ADRA, Адвентистское Управление рисками, Адвентистское Всемирное радио, телеканал «Надежда»…)</a:t>
            </a:r>
            <a:endParaRPr lang="en-US" altLang="en-US" sz="23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4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74A8F-46F8-B444-8799-A56B7BF5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>
                <a:gradFill>
                  <a:gsLst>
                    <a:gs pos="20000">
                      <a:prstClr val="white">
                        <a:lumMod val="75000"/>
                      </a:prstClr>
                    </a:gs>
                    <a:gs pos="49000">
                      <a:prstClr val="white"/>
                    </a:gs>
                    <a:gs pos="77000">
                      <a:prstClr val="white">
                        <a:lumMod val="65000"/>
                      </a:prstClr>
                    </a:gs>
                  </a:gsLst>
                  <a:lin ang="5400000" scaled="0"/>
                </a:gradFill>
                <a:latin typeface="Cambria" panose="02040503050406030204" pitchFamily="18" charset="0"/>
              </a:rPr>
              <a:t>Юридические структуры в организации АСД</a:t>
            </a:r>
            <a:r>
              <a:rPr lang="ru-RU" altLang="en-US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2830F-CD87-D54A-8720-80D37FBAF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>
                <a:solidFill>
                  <a:schemeClr val="bg1"/>
                </a:solidFill>
                <a:latin typeface=" cambria"/>
              </a:rPr>
              <a:t>Основная часть церковной деятельности (</a:t>
            </a: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церковные функции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, такие как проведение богослужений, проповедь, свидетельство и служение обществу) осуществляется через </a:t>
            </a:r>
            <a:r>
              <a:rPr lang="ru-RU" altLang="en-US" u="sng" dirty="0" err="1">
                <a:solidFill>
                  <a:schemeClr val="bg1"/>
                </a:solidFill>
                <a:latin typeface=" cambria"/>
              </a:rPr>
              <a:t>неинкорпорированные</a:t>
            </a: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 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организации.</a:t>
            </a:r>
          </a:p>
          <a:p>
            <a:endParaRPr lang="en-US" altLang="en-US" dirty="0">
              <a:solidFill>
                <a:schemeClr val="bg1"/>
              </a:solidFill>
              <a:latin typeface=" cambria"/>
            </a:endParaRPr>
          </a:p>
          <a:p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Предпринимательская деятельность 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Церкви (владение имуществом, финансовые вложения, функционирование учреждений—колледжей, университетов, больниц, издательств и </a:t>
            </a:r>
            <a:r>
              <a:rPr lang="ru-RU" altLang="en-US" dirty="0" err="1">
                <a:solidFill>
                  <a:schemeClr val="bg1"/>
                </a:solidFill>
                <a:latin typeface=" cambria"/>
              </a:rPr>
              <a:t>медиацентров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) осуществляется через </a:t>
            </a:r>
            <a:r>
              <a:rPr lang="ru-RU" altLang="en-US" u="sng" dirty="0">
                <a:solidFill>
                  <a:schemeClr val="bg1"/>
                </a:solidFill>
                <a:latin typeface=" cambria"/>
              </a:rPr>
              <a:t>инкорпорированные </a:t>
            </a:r>
            <a:r>
              <a:rPr lang="ru-RU" altLang="en-US" dirty="0">
                <a:solidFill>
                  <a:schemeClr val="bg1"/>
                </a:solidFill>
                <a:latin typeface=" cambria"/>
              </a:rPr>
              <a:t>организации.</a:t>
            </a:r>
            <a:endParaRPr lang="en-US" altLang="en-US" dirty="0">
              <a:solidFill>
                <a:schemeClr val="bg1"/>
              </a:solidFill>
              <a:latin typeface=" 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3C596-49B3-A745-80EF-CAB0CF76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91FE-D695-3D4F-B8AF-9A75E93ECE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76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3290</Words>
  <Application>Microsoft Macintosh PowerPoint</Application>
  <PresentationFormat>Широкоэкранный</PresentationFormat>
  <Paragraphs>522</Paragraphs>
  <Slides>69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80" baseType="lpstr">
      <vt:lpstr>Brush Script MT Italic</vt:lpstr>
      <vt:lpstr> cambria</vt:lpstr>
      <vt:lpstr>Arial</vt:lpstr>
      <vt:lpstr>Baskerville Old Face</vt:lpstr>
      <vt:lpstr>Calibri</vt:lpstr>
      <vt:lpstr>Calibri Light</vt:lpstr>
      <vt:lpstr>Cambria</vt:lpstr>
      <vt:lpstr>Comic Sans MS</vt:lpstr>
      <vt:lpstr>Courier New</vt:lpstr>
      <vt:lpstr>Wingdings</vt:lpstr>
      <vt:lpstr>Тема Office</vt:lpstr>
      <vt:lpstr>Лидерство мирового класса</vt:lpstr>
      <vt:lpstr>Правовая информация и условия использования </vt:lpstr>
      <vt:lpstr>Цели обучения</vt:lpstr>
      <vt:lpstr>Проблема эффективности работы Совета Попечителей</vt:lpstr>
      <vt:lpstr>Почему процессы управления имеют важное значение:</vt:lpstr>
      <vt:lpstr>План:</vt:lpstr>
      <vt:lpstr>План:</vt:lpstr>
      <vt:lpstr>Организационная структура Церкви АСД</vt:lpstr>
      <vt:lpstr>Юридические структуры в организации АСД:</vt:lpstr>
      <vt:lpstr>Спонсируемые Церковью, официально зарегистрированные юридические лица:</vt:lpstr>
      <vt:lpstr>Презентация PowerPoint</vt:lpstr>
      <vt:lpstr>Организации АСД в Поместной Церкви:</vt:lpstr>
      <vt:lpstr>Две системы управления АСД:  </vt:lpstr>
      <vt:lpstr>Структурная схема организаций АСД:</vt:lpstr>
      <vt:lpstr>Уполномоченное собрание:</vt:lpstr>
      <vt:lpstr>План:</vt:lpstr>
      <vt:lpstr>Structural pattern for SDA organizations:</vt:lpstr>
      <vt:lpstr> Совет Попечителей:  </vt:lpstr>
      <vt:lpstr>Руководящие документы:</vt:lpstr>
      <vt:lpstr>Первичные руководящие документы:</vt:lpstr>
      <vt:lpstr>Устав и Уставные положения –  Кто? Что? Почему?</vt:lpstr>
      <vt:lpstr>Уставные положения – функционирование организации</vt:lpstr>
      <vt:lpstr>Сравнение системы управления  и менеджмента</vt:lpstr>
      <vt:lpstr>Система управления или менеджмент? </vt:lpstr>
      <vt:lpstr>Система управления &amp; Менеджмент? </vt:lpstr>
      <vt:lpstr>Закон гравитации системы управления:</vt:lpstr>
      <vt:lpstr>Полномочия Совета Попечителей:</vt:lpstr>
      <vt:lpstr>Заседания Совета – 3 вида:</vt:lpstr>
      <vt:lpstr>Подотчетность Совета Попечителей:</vt:lpstr>
      <vt:lpstr>Структура Совета Попечителей – комитеты</vt:lpstr>
      <vt:lpstr>Структура Совета – комитеты:</vt:lpstr>
      <vt:lpstr> Назначения комитета Совета:</vt:lpstr>
      <vt:lpstr>План:</vt:lpstr>
      <vt:lpstr>Обязанности Совета:</vt:lpstr>
      <vt:lpstr>Что членам Совета необходимо знать:</vt:lpstr>
      <vt:lpstr>Фидуциарные обязательства попечителей:</vt:lpstr>
      <vt:lpstr>Определение термина «фидуциарный»</vt:lpstr>
      <vt:lpstr>Забота:</vt:lpstr>
      <vt:lpstr>Преданность:</vt:lpstr>
      <vt:lpstr>Повиновение:  </vt:lpstr>
      <vt:lpstr>Политика Совета:</vt:lpstr>
      <vt:lpstr>План:</vt:lpstr>
      <vt:lpstr>Основные проблемы, обозначенные членами Совета Попечителей</vt:lpstr>
      <vt:lpstr>Что может пойти не так:</vt:lpstr>
      <vt:lpstr>Эффективность управления –  4 ключевых элемента:</vt:lpstr>
      <vt:lpstr>Компетенция членов Совета:</vt:lpstr>
      <vt:lpstr>Компетенция членов Совета:</vt:lpstr>
      <vt:lpstr>Таблица компетенции Совета - ЛЛУ</vt:lpstr>
      <vt:lpstr>Эффект численности Совета:</vt:lpstr>
      <vt:lpstr>Избирайте в члены Совета тех, кто:</vt:lpstr>
      <vt:lpstr>Эффективность управления –  4 ключевых элемента:</vt:lpstr>
      <vt:lpstr>Презентация PowerPoint</vt:lpstr>
      <vt:lpstr>Элементы культуры совещаний:</vt:lpstr>
      <vt:lpstr>Презентация PowerPoint</vt:lpstr>
      <vt:lpstr>Риски «группового мышления»:</vt:lpstr>
      <vt:lpstr>Эффективность управления –  4 ключевых элемента:</vt:lpstr>
      <vt:lpstr>Конфликт интересов –  четыре основных правила:</vt:lpstr>
      <vt:lpstr>Конфликт интересов:</vt:lpstr>
      <vt:lpstr>Эффективность управления –  4 ключевых элемента:</vt:lpstr>
      <vt:lpstr>Деятельность Совета – среда:</vt:lpstr>
      <vt:lpstr>10 заповедей Совета:</vt:lpstr>
      <vt:lpstr>Деятельность Совета – выбор лидеров:</vt:lpstr>
      <vt:lpstr>Деятельность Совета – оценка работы  </vt:lpstr>
      <vt:lpstr>5 ключевых выводов:</vt:lpstr>
      <vt:lpstr>5 ключевых выводов:</vt:lpstr>
      <vt:lpstr>5 ключевых выводов:</vt:lpstr>
      <vt:lpstr>5 ключевых выводов:</vt:lpstr>
      <vt:lpstr>5 ключевых выводов: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Class Leadership</dc:title>
  <dc:creator>Рахиля</dc:creator>
  <cp:lastModifiedBy>Nadezda Ivanova</cp:lastModifiedBy>
  <cp:revision>68</cp:revision>
  <dcterms:created xsi:type="dcterms:W3CDTF">2021-03-03T10:15:09Z</dcterms:created>
  <dcterms:modified xsi:type="dcterms:W3CDTF">2021-03-11T19:15:54Z</dcterms:modified>
</cp:coreProperties>
</file>